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63" r:id="rId2"/>
    <p:sldId id="257" r:id="rId3"/>
    <p:sldId id="258" r:id="rId4"/>
    <p:sldId id="259" r:id="rId5"/>
    <p:sldId id="260" r:id="rId6"/>
    <p:sldId id="261" r:id="rId7"/>
    <p:sldId id="262" r:id="rId8"/>
  </p:sldIdLst>
  <p:sldSz cx="9144000" cy="5143500" type="screen16x9"/>
  <p:notesSz cx="6858000" cy="9144000"/>
  <p:embeddedFontLst>
    <p:embeddedFont>
      <p:font typeface="Montserrat" pitchFamily="2" charset="77"/>
      <p:regular r:id="rId10"/>
      <p:bold r:id="rId11"/>
      <p:italic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78"/>
    <p:restoredTop sz="94674"/>
  </p:normalViewPr>
  <p:slideViewPr>
    <p:cSldViewPr snapToGrid="0">
      <p:cViewPr varScale="1">
        <p:scale>
          <a:sx n="160" d="100"/>
          <a:sy n="160" d="100"/>
        </p:scale>
        <p:origin x="176" y="25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851419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329bde54fb_0_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329bde54fb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329bde54fb_0_4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329bde54fb_0_4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3803117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329bde54fb_0_4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329bde54fb_0_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5555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329bde54fb_0_4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329bde54fb_0_4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6225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329bde54fb_0_4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329bde54fb_0_4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8587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329bde54fb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329bde54fb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4739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329bde54fb_0_4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329bde54fb_0_4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3142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hyperlink" Target="https://www.ecomuseodelcieloedellaterra.it/" TargetMode="External"/><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l="17892" t="16740" r="30940" b="23894"/>
          <a:stretch/>
        </p:blipFill>
        <p:spPr>
          <a:xfrm>
            <a:off x="3446412" y="1283350"/>
            <a:ext cx="1988875" cy="1934550"/>
          </a:xfrm>
          <a:prstGeom prst="rect">
            <a:avLst/>
          </a:prstGeom>
          <a:noFill/>
          <a:ln>
            <a:noFill/>
          </a:ln>
        </p:spPr>
      </p:pic>
      <p:sp>
        <p:nvSpPr>
          <p:cNvPr id="55" name="Google Shape;55;p13"/>
          <p:cNvSpPr txBox="1"/>
          <p:nvPr/>
        </p:nvSpPr>
        <p:spPr>
          <a:xfrm>
            <a:off x="2179650" y="724250"/>
            <a:ext cx="46509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 b="1">
                <a:solidFill>
                  <a:srgbClr val="1A4091"/>
                </a:solidFill>
                <a:latin typeface="Montserrat"/>
                <a:ea typeface="Montserrat"/>
                <a:cs typeface="Montserrat"/>
                <a:sym typeface="Montserrat"/>
              </a:rPr>
              <a:t>Il progetto HortNet: una nuova opportunità educativa e di inclusione sociale</a:t>
            </a:r>
            <a:endParaRPr sz="1700" b="1">
              <a:solidFill>
                <a:srgbClr val="1A4091"/>
              </a:solidFill>
              <a:latin typeface="Montserrat"/>
              <a:ea typeface="Montserrat"/>
              <a:cs typeface="Montserrat"/>
              <a:sym typeface="Montserrat"/>
            </a:endParaRPr>
          </a:p>
        </p:txBody>
      </p:sp>
      <p:sp>
        <p:nvSpPr>
          <p:cNvPr id="56" name="Google Shape;56;p13"/>
          <p:cNvSpPr txBox="1"/>
          <p:nvPr/>
        </p:nvSpPr>
        <p:spPr>
          <a:xfrm>
            <a:off x="739000" y="3899138"/>
            <a:ext cx="7970100" cy="591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None/>
            </a:pPr>
            <a:r>
              <a:rPr lang="it" sz="800"/>
              <a:t>Misura 19 – sottomisura 19.2 - Strategia di Sviluppo Locale di Tipo Partecipativo (SSLT) del GAL Terre di Aci AMBITO TEMATICO 2 - AZIONE PAL: 2.3.1 Operazione 16.9 “Sostegno per la diversificazione delle attività riguardanti l’assistenza sanitaria, l’integrazione sociale, l’agricoltura sostenuta dalla comunità e l’educazione ambientale e alimentare” - Bando: 53542</a:t>
            </a:r>
            <a:endParaRPr sz="800"/>
          </a:p>
        </p:txBody>
      </p:sp>
      <p:sp>
        <p:nvSpPr>
          <p:cNvPr id="57" name="Google Shape;57;p13"/>
          <p:cNvSpPr txBox="1"/>
          <p:nvPr/>
        </p:nvSpPr>
        <p:spPr>
          <a:xfrm>
            <a:off x="2313450" y="3152500"/>
            <a:ext cx="4517100" cy="581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None/>
            </a:pPr>
            <a:r>
              <a:rPr lang="it" sz="1200">
                <a:latin typeface="Montserrat"/>
                <a:ea typeface="Montserrat"/>
                <a:cs typeface="Montserrat"/>
                <a:sym typeface="Montserrat"/>
              </a:rPr>
              <a:t>"Creazione di una rete multifunzionale di fattorie e orti sociali nelle terre di Aci" - CreAci</a:t>
            </a:r>
            <a:endParaRPr sz="1200">
              <a:latin typeface="Montserrat"/>
              <a:ea typeface="Montserrat"/>
              <a:cs typeface="Montserrat"/>
              <a:sym typeface="Montserrat"/>
            </a:endParaRPr>
          </a:p>
        </p:txBody>
      </p:sp>
      <p:pic>
        <p:nvPicPr>
          <p:cNvPr id="58" name="Google Shape;58;p13"/>
          <p:cNvPicPr preferRelativeResize="0"/>
          <p:nvPr/>
        </p:nvPicPr>
        <p:blipFill rotWithShape="1">
          <a:blip r:embed="rId4">
            <a:alphaModFix/>
          </a:blip>
          <a:srcRect t="50354"/>
          <a:stretch/>
        </p:blipFill>
        <p:spPr>
          <a:xfrm>
            <a:off x="421297" y="4587100"/>
            <a:ext cx="4651002" cy="527000"/>
          </a:xfrm>
          <a:prstGeom prst="rect">
            <a:avLst/>
          </a:prstGeom>
          <a:noFill/>
          <a:ln>
            <a:noFill/>
          </a:ln>
        </p:spPr>
      </p:pic>
      <p:pic>
        <p:nvPicPr>
          <p:cNvPr id="59" name="Google Shape;59;p13"/>
          <p:cNvPicPr preferRelativeResize="0"/>
          <p:nvPr/>
        </p:nvPicPr>
        <p:blipFill>
          <a:blip r:embed="rId5">
            <a:alphaModFix/>
          </a:blip>
          <a:stretch>
            <a:fillRect/>
          </a:stretch>
        </p:blipFill>
        <p:spPr>
          <a:xfrm>
            <a:off x="2313450" y="75100"/>
            <a:ext cx="4517100" cy="526995"/>
          </a:xfrm>
          <a:prstGeom prst="rect">
            <a:avLst/>
          </a:prstGeom>
          <a:noFill/>
          <a:ln>
            <a:noFill/>
          </a:ln>
        </p:spPr>
      </p:pic>
      <p:pic>
        <p:nvPicPr>
          <p:cNvPr id="60" name="Google Shape;60;p13"/>
          <p:cNvPicPr preferRelativeResize="0"/>
          <p:nvPr/>
        </p:nvPicPr>
        <p:blipFill rotWithShape="1">
          <a:blip r:embed="rId4">
            <a:alphaModFix/>
          </a:blip>
          <a:srcRect l="13372" r="9059" b="49695"/>
          <a:stretch/>
        </p:blipFill>
        <p:spPr>
          <a:xfrm>
            <a:off x="5148490" y="4540250"/>
            <a:ext cx="3560610" cy="527000"/>
          </a:xfrm>
          <a:prstGeom prst="rect">
            <a:avLst/>
          </a:prstGeom>
          <a:noFill/>
          <a:ln>
            <a:noFill/>
          </a:ln>
        </p:spPr>
      </p:pic>
      <p:sp>
        <p:nvSpPr>
          <p:cNvPr id="61" name="Google Shape;61;p13"/>
          <p:cNvSpPr/>
          <p:nvPr/>
        </p:nvSpPr>
        <p:spPr>
          <a:xfrm>
            <a:off x="1845675" y="661463"/>
            <a:ext cx="5171700" cy="3191400"/>
          </a:xfrm>
          <a:prstGeom prst="frame">
            <a:avLst>
              <a:gd name="adj1" fmla="val 1790"/>
            </a:avLst>
          </a:prstGeom>
          <a:solidFill>
            <a:srgbClr val="FFD966"/>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txBox="1"/>
          <p:nvPr/>
        </p:nvSpPr>
        <p:spPr>
          <a:xfrm>
            <a:off x="3051450" y="1199025"/>
            <a:ext cx="2666400" cy="492412"/>
          </a:xfrm>
          <a:prstGeom prst="rect">
            <a:avLst/>
          </a:prstGeom>
          <a:noFill/>
          <a:ln>
            <a:noFill/>
          </a:ln>
        </p:spPr>
        <p:txBody>
          <a:bodyPr spcFirstLastPara="1" wrap="square" lIns="91425" tIns="91425" rIns="91425" bIns="91425" anchor="t" anchorCtr="0">
            <a:spAutoFit/>
          </a:bodyPr>
          <a:lstStyle/>
          <a:p>
            <a:pPr marL="457200" lvl="0" indent="0" algn="ctr" rtl="0">
              <a:spcBef>
                <a:spcPts val="0"/>
              </a:spcBef>
              <a:spcAft>
                <a:spcPts val="0"/>
              </a:spcAft>
              <a:buNone/>
            </a:pPr>
            <a:endParaRPr lang="it" sz="1000" b="1" dirty="0">
              <a:solidFill>
                <a:srgbClr val="1A4091"/>
              </a:solidFill>
              <a:latin typeface="Montserrat"/>
              <a:ea typeface="Montserrat"/>
              <a:cs typeface="Montserrat"/>
              <a:sym typeface="Montserrat"/>
            </a:endParaRPr>
          </a:p>
          <a:p>
            <a:pPr marL="457200" lvl="0" indent="0" algn="ctr" rtl="0">
              <a:spcBef>
                <a:spcPts val="0"/>
              </a:spcBef>
              <a:spcAft>
                <a:spcPts val="0"/>
              </a:spcAft>
              <a:buNone/>
            </a:pPr>
            <a:r>
              <a:rPr lang="it" sz="1000" b="1" dirty="0">
                <a:solidFill>
                  <a:srgbClr val="1A4091"/>
                </a:solidFill>
                <a:latin typeface="Montserrat"/>
                <a:ea typeface="Montserrat"/>
                <a:cs typeface="Montserrat"/>
                <a:sym typeface="Montserrat"/>
              </a:rPr>
              <a:t>Marta Ferrantelli</a:t>
            </a:r>
            <a:endParaRPr sz="1300" b="1" dirty="0">
              <a:solidFill>
                <a:srgbClr val="1A4091"/>
              </a:solidFill>
              <a:latin typeface="Montserrat"/>
              <a:ea typeface="Montserrat"/>
              <a:cs typeface="Montserrat"/>
              <a:sym typeface="Montserrat"/>
            </a:endParaRPr>
          </a:p>
        </p:txBody>
      </p:sp>
      <p:sp>
        <p:nvSpPr>
          <p:cNvPr id="11" name="Google Shape;57;p13">
            <a:extLst>
              <a:ext uri="{FF2B5EF4-FFF2-40B4-BE49-F238E27FC236}">
                <a16:creationId xmlns:a16="http://schemas.microsoft.com/office/drawing/2014/main" id="{7E14B743-23D2-851A-45A3-95A59E7A1EDA}"/>
              </a:ext>
            </a:extLst>
          </p:cNvPr>
          <p:cNvSpPr txBox="1"/>
          <p:nvPr/>
        </p:nvSpPr>
        <p:spPr>
          <a:xfrm>
            <a:off x="2310938" y="3674179"/>
            <a:ext cx="4517100" cy="704778"/>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None/>
            </a:pPr>
            <a:r>
              <a:rPr lang="it" sz="1050" dirty="0">
                <a:latin typeface="Montserrat"/>
                <a:ea typeface="Montserrat"/>
                <a:cs typeface="Montserrat"/>
                <a:sym typeface="Montserrat"/>
              </a:rPr>
              <a:t>Acireale - 10/06/22</a:t>
            </a:r>
            <a:endParaRPr sz="1050" dirty="0">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p:nvPr/>
        </p:nvSpPr>
        <p:spPr>
          <a:xfrm>
            <a:off x="46850" y="-25"/>
            <a:ext cx="9097200" cy="1180500"/>
          </a:xfrm>
          <a:prstGeom prst="teardrop">
            <a:avLst>
              <a:gd name="adj" fmla="val 99834"/>
            </a:avLst>
          </a:pr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4"/>
          <p:cNvSpPr/>
          <p:nvPr/>
        </p:nvSpPr>
        <p:spPr>
          <a:xfrm rot="-5400000">
            <a:off x="3208875" y="-3208825"/>
            <a:ext cx="1180500" cy="7598100"/>
          </a:xfrm>
          <a:prstGeom prst="teardrop">
            <a:avLst>
              <a:gd name="adj" fmla="val 99834"/>
            </a:avLst>
          </a:pr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4"/>
          <p:cNvSpPr txBox="1"/>
          <p:nvPr/>
        </p:nvSpPr>
        <p:spPr>
          <a:xfrm>
            <a:off x="1340500" y="290075"/>
            <a:ext cx="4650900" cy="10156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 sz="2700" b="1" dirty="0">
                <a:solidFill>
                  <a:srgbClr val="FFFFFF"/>
                </a:solidFill>
                <a:latin typeface="Montserrat"/>
                <a:ea typeface="Montserrat"/>
                <a:cs typeface="Montserrat"/>
                <a:sym typeface="Montserrat"/>
              </a:rPr>
              <a:t>Perchè nasce il gruppo operativo HortNet</a:t>
            </a:r>
            <a:endParaRPr sz="3000" b="1" dirty="0">
              <a:solidFill>
                <a:srgbClr val="FFFFFF"/>
              </a:solidFill>
              <a:latin typeface="Montserrat"/>
              <a:ea typeface="Montserrat"/>
              <a:cs typeface="Montserrat"/>
              <a:sym typeface="Montserrat"/>
            </a:endParaRPr>
          </a:p>
        </p:txBody>
      </p:sp>
      <p:pic>
        <p:nvPicPr>
          <p:cNvPr id="69" name="Google Shape;69;p14"/>
          <p:cNvPicPr preferRelativeResize="0"/>
          <p:nvPr/>
        </p:nvPicPr>
        <p:blipFill>
          <a:blip r:embed="rId3">
            <a:alphaModFix/>
          </a:blip>
          <a:stretch>
            <a:fillRect/>
          </a:stretch>
        </p:blipFill>
        <p:spPr>
          <a:xfrm flipH="1">
            <a:off x="0" y="3728800"/>
            <a:ext cx="1061025" cy="1414700"/>
          </a:xfrm>
          <a:prstGeom prst="rect">
            <a:avLst/>
          </a:prstGeom>
          <a:noFill/>
          <a:ln>
            <a:noFill/>
          </a:ln>
        </p:spPr>
      </p:pic>
      <p:pic>
        <p:nvPicPr>
          <p:cNvPr id="70" name="Google Shape;70;p14"/>
          <p:cNvPicPr preferRelativeResize="0"/>
          <p:nvPr/>
        </p:nvPicPr>
        <p:blipFill rotWithShape="1">
          <a:blip r:embed="rId4">
            <a:alphaModFix/>
          </a:blip>
          <a:srcRect l="17892" t="16740" r="30940" b="23894"/>
          <a:stretch/>
        </p:blipFill>
        <p:spPr>
          <a:xfrm>
            <a:off x="6548825" y="-23450"/>
            <a:ext cx="1261842" cy="1227349"/>
          </a:xfrm>
          <a:prstGeom prst="rect">
            <a:avLst/>
          </a:prstGeom>
          <a:noFill/>
          <a:ln>
            <a:noFill/>
          </a:ln>
        </p:spPr>
      </p:pic>
      <p:sp>
        <p:nvSpPr>
          <p:cNvPr id="71" name="Google Shape;71;p14"/>
          <p:cNvSpPr txBox="1"/>
          <p:nvPr/>
        </p:nvSpPr>
        <p:spPr>
          <a:xfrm>
            <a:off x="1061025" y="1625500"/>
            <a:ext cx="7442100" cy="3601800"/>
          </a:xfrm>
          <a:prstGeom prst="rect">
            <a:avLst/>
          </a:prstGeom>
          <a:noFill/>
          <a:ln>
            <a:noFill/>
          </a:ln>
        </p:spPr>
        <p:txBody>
          <a:bodyPr spcFirstLastPara="1" wrap="square" lIns="91425" tIns="91425" rIns="91425" bIns="91425" anchor="t" anchorCtr="0">
            <a:spAutoFit/>
          </a:bodyPr>
          <a:lstStyle/>
          <a:p>
            <a:pPr marL="457200" lvl="0" indent="-311150" algn="just" rtl="0">
              <a:spcBef>
                <a:spcPts val="0"/>
              </a:spcBef>
              <a:spcAft>
                <a:spcPts val="0"/>
              </a:spcAft>
              <a:buClr>
                <a:srgbClr val="434343"/>
              </a:buClr>
              <a:buSzPts val="1300"/>
              <a:buChar char="●"/>
            </a:pPr>
            <a:r>
              <a:rPr lang="it" sz="1300" dirty="0">
                <a:solidFill>
                  <a:srgbClr val="434343"/>
                </a:solidFill>
              </a:rPr>
              <a:t>Per attivare un processo di “INNOVAZIONE” applicando una metodologia di intervento territoriale che promuova l’integrazione dei sistemi: dallo sviluppo economico allo sviluppo sociale.</a:t>
            </a:r>
            <a:endParaRPr sz="1300" dirty="0">
              <a:solidFill>
                <a:srgbClr val="434343"/>
              </a:solidFill>
            </a:endParaRPr>
          </a:p>
          <a:p>
            <a:pPr marL="457200" lvl="0" indent="0" algn="l" rtl="0">
              <a:spcBef>
                <a:spcPts val="0"/>
              </a:spcBef>
              <a:spcAft>
                <a:spcPts val="0"/>
              </a:spcAft>
              <a:buNone/>
            </a:pPr>
            <a:endParaRPr sz="1300" dirty="0">
              <a:solidFill>
                <a:srgbClr val="434343"/>
              </a:solidFill>
            </a:endParaRPr>
          </a:p>
          <a:p>
            <a:pPr marL="457200" lvl="0" indent="-311150" algn="just" rtl="0">
              <a:spcBef>
                <a:spcPts val="0"/>
              </a:spcBef>
              <a:spcAft>
                <a:spcPts val="0"/>
              </a:spcAft>
              <a:buClr>
                <a:srgbClr val="434343"/>
              </a:buClr>
              <a:buSzPts val="1300"/>
              <a:buChar char="●"/>
            </a:pPr>
            <a:r>
              <a:rPr lang="it" sz="1300" b="1" dirty="0">
                <a:solidFill>
                  <a:srgbClr val="434343"/>
                </a:solidFill>
              </a:rPr>
              <a:t>HortNet </a:t>
            </a:r>
            <a:r>
              <a:rPr lang="it" sz="1300" dirty="0">
                <a:solidFill>
                  <a:srgbClr val="434343"/>
                </a:solidFill>
              </a:rPr>
              <a:t>rappresenta un modello di innovazione sociale poichè assegna all’agricoltura gli elementi chiave dello sviluppo di un processo:</a:t>
            </a:r>
            <a:endParaRPr sz="1300" dirty="0">
              <a:solidFill>
                <a:srgbClr val="434343"/>
              </a:solidFill>
            </a:endParaRPr>
          </a:p>
          <a:p>
            <a:pPr marL="457200" lvl="0" indent="0" algn="l" rtl="0">
              <a:spcBef>
                <a:spcPts val="0"/>
              </a:spcBef>
              <a:spcAft>
                <a:spcPts val="0"/>
              </a:spcAft>
              <a:buNone/>
            </a:pPr>
            <a:endParaRPr sz="1300" dirty="0">
              <a:solidFill>
                <a:srgbClr val="434343"/>
              </a:solidFill>
            </a:endParaRPr>
          </a:p>
          <a:p>
            <a:pPr marL="457200" lvl="0" indent="-311150" algn="just" rtl="0">
              <a:spcBef>
                <a:spcPts val="0"/>
              </a:spcBef>
              <a:spcAft>
                <a:spcPts val="0"/>
              </a:spcAft>
              <a:buClr>
                <a:srgbClr val="434343"/>
              </a:buClr>
              <a:buSzPts val="1300"/>
              <a:buChar char="-"/>
            </a:pPr>
            <a:r>
              <a:rPr lang="it" sz="1300" dirty="0">
                <a:solidFill>
                  <a:srgbClr val="434343"/>
                </a:solidFill>
              </a:rPr>
              <a:t>sviluppo sociale nell’integrazione generazionale tra giovani ed anziani;</a:t>
            </a:r>
            <a:endParaRPr sz="1300" dirty="0">
              <a:solidFill>
                <a:srgbClr val="434343"/>
              </a:solidFill>
            </a:endParaRPr>
          </a:p>
          <a:p>
            <a:pPr marL="457200" lvl="0" indent="-311150" algn="l" rtl="0">
              <a:spcBef>
                <a:spcPts val="0"/>
              </a:spcBef>
              <a:spcAft>
                <a:spcPts val="0"/>
              </a:spcAft>
              <a:buClr>
                <a:srgbClr val="434343"/>
              </a:buClr>
              <a:buSzPts val="1300"/>
              <a:buChar char="-"/>
            </a:pPr>
            <a:r>
              <a:rPr lang="it" sz="1300" dirty="0">
                <a:solidFill>
                  <a:srgbClr val="434343"/>
                </a:solidFill>
              </a:rPr>
              <a:t>sviluppo economico e professionale connesso alla produzione agricola;</a:t>
            </a:r>
            <a:endParaRPr sz="1300" dirty="0">
              <a:solidFill>
                <a:srgbClr val="434343"/>
              </a:solidFill>
            </a:endParaRPr>
          </a:p>
          <a:p>
            <a:pPr marL="457200" lvl="0" indent="-311150" algn="l" rtl="0">
              <a:spcBef>
                <a:spcPts val="0"/>
              </a:spcBef>
              <a:spcAft>
                <a:spcPts val="0"/>
              </a:spcAft>
              <a:buClr>
                <a:srgbClr val="434343"/>
              </a:buClr>
              <a:buSzPts val="1300"/>
              <a:buChar char="-"/>
            </a:pPr>
            <a:r>
              <a:rPr lang="it" sz="1300" dirty="0">
                <a:solidFill>
                  <a:srgbClr val="434343"/>
                </a:solidFill>
              </a:rPr>
              <a:t>rapporto diretto con la realtà territoriale;</a:t>
            </a:r>
            <a:endParaRPr sz="1300" dirty="0">
              <a:solidFill>
                <a:srgbClr val="434343"/>
              </a:solidFill>
            </a:endParaRPr>
          </a:p>
          <a:p>
            <a:pPr marL="457200" lvl="0" indent="-311150" algn="just" rtl="0">
              <a:spcBef>
                <a:spcPts val="0"/>
              </a:spcBef>
              <a:spcAft>
                <a:spcPts val="0"/>
              </a:spcAft>
              <a:buClr>
                <a:srgbClr val="434343"/>
              </a:buClr>
              <a:buSzPts val="1300"/>
              <a:buChar char="-"/>
            </a:pPr>
            <a:r>
              <a:rPr lang="it" sz="1300" dirty="0">
                <a:solidFill>
                  <a:srgbClr val="434343"/>
                </a:solidFill>
              </a:rPr>
              <a:t>valorizzazione culturale attraverso la funzione didattica;</a:t>
            </a:r>
            <a:endParaRPr sz="1300" dirty="0">
              <a:solidFill>
                <a:srgbClr val="434343"/>
              </a:solidFill>
            </a:endParaRPr>
          </a:p>
          <a:p>
            <a:pPr marL="457200" lvl="0" indent="-311150" algn="just" rtl="0">
              <a:spcBef>
                <a:spcPts val="0"/>
              </a:spcBef>
              <a:spcAft>
                <a:spcPts val="0"/>
              </a:spcAft>
              <a:buClr>
                <a:srgbClr val="434343"/>
              </a:buClr>
              <a:buSzPts val="1300"/>
              <a:buChar char="-"/>
            </a:pPr>
            <a:r>
              <a:rPr lang="it" sz="1300" dirty="0">
                <a:solidFill>
                  <a:srgbClr val="434343"/>
                </a:solidFill>
              </a:rPr>
              <a:t>valorizzazione dei temi della produzione agricola, rispetto alla coscienza salutistica dei prodotti bio.</a:t>
            </a:r>
            <a:endParaRPr sz="1300" dirty="0">
              <a:solidFill>
                <a:srgbClr val="434343"/>
              </a:solidFill>
            </a:endParaRPr>
          </a:p>
          <a:p>
            <a:pPr marL="914400" lvl="0" indent="0" algn="l" rtl="0">
              <a:spcBef>
                <a:spcPts val="0"/>
              </a:spcBef>
              <a:spcAft>
                <a:spcPts val="0"/>
              </a:spcAft>
              <a:buNone/>
            </a:pPr>
            <a:endParaRPr sz="1300" dirty="0">
              <a:solidFill>
                <a:srgbClr val="434343"/>
              </a:solidFill>
            </a:endParaRPr>
          </a:p>
          <a:p>
            <a:pPr marL="1371600" lvl="0" indent="0" algn="l" rtl="0">
              <a:spcBef>
                <a:spcPts val="0"/>
              </a:spcBef>
              <a:spcAft>
                <a:spcPts val="0"/>
              </a:spcAft>
              <a:buNone/>
            </a:pPr>
            <a:endParaRPr dirty="0">
              <a:solidFill>
                <a:srgbClr val="434343"/>
              </a:solidFill>
            </a:endParaRPr>
          </a:p>
          <a:p>
            <a:pPr marL="0" lvl="0" indent="0" algn="l" rtl="0">
              <a:spcBef>
                <a:spcPts val="0"/>
              </a:spcBef>
              <a:spcAft>
                <a:spcPts val="0"/>
              </a:spcAft>
              <a:buNone/>
            </a:pPr>
            <a:endParaRPr sz="1300" dirty="0">
              <a:solidFill>
                <a:srgbClr val="434343"/>
              </a:solidFill>
            </a:endParaRPr>
          </a:p>
          <a:p>
            <a:pPr marL="0" lvl="0" indent="0" algn="l" rtl="0">
              <a:spcBef>
                <a:spcPts val="0"/>
              </a:spcBef>
              <a:spcAft>
                <a:spcPts val="0"/>
              </a:spcAft>
              <a:buNone/>
            </a:pPr>
            <a:endParaRPr sz="1300" dirty="0">
              <a:solidFill>
                <a:srgbClr val="43434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p:nvPr/>
        </p:nvSpPr>
        <p:spPr>
          <a:xfrm>
            <a:off x="46850" y="-25"/>
            <a:ext cx="9097200" cy="1180500"/>
          </a:xfrm>
          <a:prstGeom prst="teardrop">
            <a:avLst>
              <a:gd name="adj" fmla="val 99834"/>
            </a:avLst>
          </a:pr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rot="-5400000">
            <a:off x="3208875" y="-3208825"/>
            <a:ext cx="1180500" cy="7598100"/>
          </a:xfrm>
          <a:prstGeom prst="teardrop">
            <a:avLst>
              <a:gd name="adj" fmla="val 99834"/>
            </a:avLst>
          </a:pr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txBox="1"/>
          <p:nvPr/>
        </p:nvSpPr>
        <p:spPr>
          <a:xfrm>
            <a:off x="1359250" y="82325"/>
            <a:ext cx="4650900" cy="1015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 sz="2700" b="1">
                <a:solidFill>
                  <a:srgbClr val="FFFFFF"/>
                </a:solidFill>
                <a:latin typeface="Montserrat"/>
                <a:ea typeface="Montserrat"/>
                <a:cs typeface="Montserrat"/>
                <a:sym typeface="Montserrat"/>
              </a:rPr>
              <a:t>Cosa sono gli Orti Comunitari</a:t>
            </a:r>
            <a:endParaRPr sz="3000" b="1">
              <a:solidFill>
                <a:srgbClr val="FFFFFF"/>
              </a:solidFill>
              <a:latin typeface="Montserrat"/>
              <a:ea typeface="Montserrat"/>
              <a:cs typeface="Montserrat"/>
              <a:sym typeface="Montserrat"/>
            </a:endParaRPr>
          </a:p>
        </p:txBody>
      </p:sp>
      <p:pic>
        <p:nvPicPr>
          <p:cNvPr id="79" name="Google Shape;79;p15"/>
          <p:cNvPicPr preferRelativeResize="0"/>
          <p:nvPr/>
        </p:nvPicPr>
        <p:blipFill rotWithShape="1">
          <a:blip r:embed="rId3">
            <a:alphaModFix/>
          </a:blip>
          <a:srcRect l="17892" t="16740" r="30940" b="23894"/>
          <a:stretch/>
        </p:blipFill>
        <p:spPr>
          <a:xfrm>
            <a:off x="6548825" y="-23450"/>
            <a:ext cx="1261842" cy="1227349"/>
          </a:xfrm>
          <a:prstGeom prst="rect">
            <a:avLst/>
          </a:prstGeom>
          <a:noFill/>
          <a:ln>
            <a:noFill/>
          </a:ln>
        </p:spPr>
      </p:pic>
      <p:sp>
        <p:nvSpPr>
          <p:cNvPr id="80" name="Google Shape;80;p15"/>
          <p:cNvSpPr txBox="1"/>
          <p:nvPr/>
        </p:nvSpPr>
        <p:spPr>
          <a:xfrm>
            <a:off x="534025" y="1555225"/>
            <a:ext cx="4834500" cy="3324600"/>
          </a:xfrm>
          <a:prstGeom prst="rect">
            <a:avLst/>
          </a:prstGeom>
          <a:noFill/>
          <a:ln>
            <a:noFill/>
          </a:ln>
        </p:spPr>
        <p:txBody>
          <a:bodyPr spcFirstLastPara="1" wrap="square" lIns="91425" tIns="91425" rIns="91425" bIns="91425" anchor="t" anchorCtr="0">
            <a:spAutoFit/>
          </a:bodyPr>
          <a:lstStyle/>
          <a:p>
            <a:pPr marL="457200" lvl="0" indent="-304800" algn="just" rtl="0">
              <a:spcBef>
                <a:spcPts val="0"/>
              </a:spcBef>
              <a:spcAft>
                <a:spcPts val="0"/>
              </a:spcAft>
              <a:buClr>
                <a:srgbClr val="666666"/>
              </a:buClr>
              <a:buSzPts val="1200"/>
              <a:buChar char="●"/>
            </a:pPr>
            <a:r>
              <a:rPr lang="it" sz="1200" dirty="0">
                <a:solidFill>
                  <a:srgbClr val="666666"/>
                </a:solidFill>
                <a:highlight>
                  <a:srgbClr val="FFFFFF"/>
                </a:highlight>
              </a:rPr>
              <a:t>L’orto contemporaneo, non più  </a:t>
            </a:r>
            <a:r>
              <a:rPr lang="it" sz="1200" i="1" dirty="0">
                <a:solidFill>
                  <a:srgbClr val="666666"/>
                </a:solidFill>
                <a:highlight>
                  <a:schemeClr val="lt1"/>
                </a:highlight>
              </a:rPr>
              <a:t>hortus conclusus del Medioevo (legato ai monasteri ed ai conventi),  </a:t>
            </a:r>
            <a:r>
              <a:rPr lang="it" sz="1200" dirty="0">
                <a:solidFill>
                  <a:srgbClr val="666666"/>
                </a:solidFill>
                <a:highlight>
                  <a:srgbClr val="FFFFFF"/>
                </a:highlight>
              </a:rPr>
              <a:t>non è più una realtà finalizzata ai soli fini di consumo poichè ha acquisito nel tempo valori sociali, didattico-educativi, ornamentali e ambientali. </a:t>
            </a:r>
            <a:endParaRPr sz="1200" dirty="0">
              <a:solidFill>
                <a:srgbClr val="666666"/>
              </a:solidFill>
              <a:highlight>
                <a:srgbClr val="FFFFFF"/>
              </a:highlight>
            </a:endParaRPr>
          </a:p>
          <a:p>
            <a:pPr marL="0" lvl="0" indent="0" algn="l" rtl="0">
              <a:spcBef>
                <a:spcPts val="0"/>
              </a:spcBef>
              <a:spcAft>
                <a:spcPts val="0"/>
              </a:spcAft>
              <a:buNone/>
            </a:pPr>
            <a:endParaRPr sz="1200" dirty="0">
              <a:solidFill>
                <a:srgbClr val="666666"/>
              </a:solidFill>
              <a:highlight>
                <a:srgbClr val="FFFFFF"/>
              </a:highlight>
            </a:endParaRPr>
          </a:p>
          <a:p>
            <a:pPr marL="457200" lvl="0" indent="-304800" algn="just" rtl="0">
              <a:spcBef>
                <a:spcPts val="0"/>
              </a:spcBef>
              <a:spcAft>
                <a:spcPts val="0"/>
              </a:spcAft>
              <a:buClr>
                <a:srgbClr val="666666"/>
              </a:buClr>
              <a:buSzPts val="1200"/>
              <a:buChar char="●"/>
            </a:pPr>
            <a:r>
              <a:rPr lang="it" sz="1200" dirty="0">
                <a:solidFill>
                  <a:srgbClr val="666666"/>
                </a:solidFill>
                <a:highlight>
                  <a:srgbClr val="FFFFFF"/>
                </a:highlight>
              </a:rPr>
              <a:t>I primi orti urbani nascono nel corso del XIX secolo, attraverso i “</a:t>
            </a:r>
            <a:r>
              <a:rPr lang="it" sz="1200" i="1" dirty="0">
                <a:solidFill>
                  <a:srgbClr val="666666"/>
                </a:solidFill>
                <a:highlight>
                  <a:srgbClr val="FFFFFF"/>
                </a:highlight>
              </a:rPr>
              <a:t>Giardini Operai”</a:t>
            </a:r>
            <a:r>
              <a:rPr lang="it" sz="1200" dirty="0">
                <a:solidFill>
                  <a:srgbClr val="666666"/>
                </a:solidFill>
                <a:highlight>
                  <a:srgbClr val="FFFFFF"/>
                </a:highlight>
              </a:rPr>
              <a:t>, messi a disposizione dalle amministrazioni comunali e avevano un duplice obiettivo: coltivare l’orto come fonte di risorse economiche e alimentari, stimolare lo sviluppo sociale e l’integrazione. Un ruolo molto importante era quello che svolgevano nei confronti dei bambini per riscoprire il rapporto con la terra ed il rispetto per il lavoro e per gli altri.</a:t>
            </a:r>
            <a:endParaRPr sz="1200" dirty="0">
              <a:solidFill>
                <a:srgbClr val="666666"/>
              </a:solidFill>
              <a:highlight>
                <a:srgbClr val="FFFFFF"/>
              </a:highlight>
            </a:endParaRPr>
          </a:p>
          <a:p>
            <a:pPr marL="457200" lvl="0" indent="0" algn="l" rtl="0">
              <a:spcBef>
                <a:spcPts val="0"/>
              </a:spcBef>
              <a:spcAft>
                <a:spcPts val="0"/>
              </a:spcAft>
              <a:buNone/>
            </a:pPr>
            <a:endParaRPr sz="1200" dirty="0">
              <a:solidFill>
                <a:srgbClr val="666666"/>
              </a:solidFill>
              <a:highlight>
                <a:srgbClr val="FFFFFF"/>
              </a:highlight>
            </a:endParaRPr>
          </a:p>
          <a:p>
            <a:pPr marL="457200" lvl="0" indent="-304800" algn="just" rtl="0">
              <a:spcBef>
                <a:spcPts val="0"/>
              </a:spcBef>
              <a:spcAft>
                <a:spcPts val="0"/>
              </a:spcAft>
              <a:buClr>
                <a:srgbClr val="666666"/>
              </a:buClr>
              <a:buSzPts val="1200"/>
              <a:buChar char="●"/>
            </a:pPr>
            <a:r>
              <a:rPr lang="it" sz="1200" dirty="0">
                <a:solidFill>
                  <a:srgbClr val="666666"/>
                </a:solidFill>
                <a:highlight>
                  <a:srgbClr val="FFFFFF"/>
                </a:highlight>
              </a:rPr>
              <a:t>Gli orti comunitari hanno perso quasi completamente la loro funzione di sostentamento. Il loro fine, oggi, è quello di </a:t>
            </a:r>
            <a:r>
              <a:rPr lang="it" sz="1200" b="1" dirty="0">
                <a:solidFill>
                  <a:srgbClr val="666666"/>
                </a:solidFill>
                <a:highlight>
                  <a:srgbClr val="FFFFFF"/>
                </a:highlight>
              </a:rPr>
              <a:t>migliorare il senso di comunità e il legame con la natura</a:t>
            </a:r>
            <a:r>
              <a:rPr lang="it" sz="1200" dirty="0">
                <a:solidFill>
                  <a:srgbClr val="666666"/>
                </a:solidFill>
                <a:highlight>
                  <a:srgbClr val="FFFFFF"/>
                </a:highlight>
              </a:rPr>
              <a:t>. </a:t>
            </a:r>
            <a:endParaRPr sz="1200" dirty="0">
              <a:solidFill>
                <a:srgbClr val="666666"/>
              </a:solidFill>
              <a:highlight>
                <a:srgbClr val="FFFFFF"/>
              </a:highlight>
            </a:endParaRPr>
          </a:p>
        </p:txBody>
      </p:sp>
      <p:pic>
        <p:nvPicPr>
          <p:cNvPr id="81" name="Google Shape;81;p15"/>
          <p:cNvPicPr preferRelativeResize="0"/>
          <p:nvPr/>
        </p:nvPicPr>
        <p:blipFill>
          <a:blip r:embed="rId4">
            <a:alphaModFix/>
          </a:blip>
          <a:stretch>
            <a:fillRect/>
          </a:stretch>
        </p:blipFill>
        <p:spPr>
          <a:xfrm>
            <a:off x="5969225" y="1334612"/>
            <a:ext cx="2725125" cy="1869400"/>
          </a:xfrm>
          <a:prstGeom prst="rect">
            <a:avLst/>
          </a:prstGeom>
          <a:noFill/>
          <a:ln>
            <a:noFill/>
          </a:ln>
        </p:spPr>
      </p:pic>
      <p:pic>
        <p:nvPicPr>
          <p:cNvPr id="82" name="Google Shape;82;p15"/>
          <p:cNvPicPr preferRelativeResize="0"/>
          <p:nvPr/>
        </p:nvPicPr>
        <p:blipFill>
          <a:blip r:embed="rId5">
            <a:alphaModFix/>
          </a:blip>
          <a:stretch>
            <a:fillRect/>
          </a:stretch>
        </p:blipFill>
        <p:spPr>
          <a:xfrm>
            <a:off x="5969225" y="3260763"/>
            <a:ext cx="2725126" cy="181676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p:nvPr/>
        </p:nvSpPr>
        <p:spPr>
          <a:xfrm>
            <a:off x="46850" y="-25"/>
            <a:ext cx="9097200" cy="1180500"/>
          </a:xfrm>
          <a:prstGeom prst="teardrop">
            <a:avLst>
              <a:gd name="adj" fmla="val 99834"/>
            </a:avLst>
          </a:pr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6"/>
          <p:cNvSpPr/>
          <p:nvPr/>
        </p:nvSpPr>
        <p:spPr>
          <a:xfrm rot="-5400000">
            <a:off x="3208875" y="-3208825"/>
            <a:ext cx="1180500" cy="7598100"/>
          </a:xfrm>
          <a:prstGeom prst="teardrop">
            <a:avLst>
              <a:gd name="adj" fmla="val 99834"/>
            </a:avLst>
          </a:pr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6"/>
          <p:cNvSpPr txBox="1"/>
          <p:nvPr/>
        </p:nvSpPr>
        <p:spPr>
          <a:xfrm>
            <a:off x="1359250" y="250975"/>
            <a:ext cx="46509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 sz="2700" b="1" dirty="0">
                <a:solidFill>
                  <a:srgbClr val="FFFFFF"/>
                </a:solidFill>
                <a:latin typeface="Montserrat"/>
                <a:ea typeface="Montserrat"/>
                <a:cs typeface="Montserrat"/>
                <a:sym typeface="Montserrat"/>
              </a:rPr>
              <a:t>Il  progetto</a:t>
            </a:r>
            <a:endParaRPr sz="3000" b="1" dirty="0">
              <a:solidFill>
                <a:srgbClr val="FFFFFF"/>
              </a:solidFill>
              <a:latin typeface="Montserrat"/>
              <a:ea typeface="Montserrat"/>
              <a:cs typeface="Montserrat"/>
              <a:sym typeface="Montserrat"/>
            </a:endParaRPr>
          </a:p>
        </p:txBody>
      </p:sp>
      <p:pic>
        <p:nvPicPr>
          <p:cNvPr id="90" name="Google Shape;90;p16"/>
          <p:cNvPicPr preferRelativeResize="0"/>
          <p:nvPr/>
        </p:nvPicPr>
        <p:blipFill>
          <a:blip r:embed="rId3">
            <a:alphaModFix/>
          </a:blip>
          <a:stretch>
            <a:fillRect/>
          </a:stretch>
        </p:blipFill>
        <p:spPr>
          <a:xfrm flipH="1">
            <a:off x="0" y="3728800"/>
            <a:ext cx="1061025" cy="1414700"/>
          </a:xfrm>
          <a:prstGeom prst="rect">
            <a:avLst/>
          </a:prstGeom>
          <a:noFill/>
          <a:ln>
            <a:noFill/>
          </a:ln>
        </p:spPr>
      </p:pic>
      <p:pic>
        <p:nvPicPr>
          <p:cNvPr id="91" name="Google Shape;91;p16"/>
          <p:cNvPicPr preferRelativeResize="0"/>
          <p:nvPr/>
        </p:nvPicPr>
        <p:blipFill rotWithShape="1">
          <a:blip r:embed="rId4">
            <a:alphaModFix/>
          </a:blip>
          <a:srcRect l="17892" t="16740" r="30940" b="23894"/>
          <a:stretch/>
        </p:blipFill>
        <p:spPr>
          <a:xfrm>
            <a:off x="6548825" y="-23450"/>
            <a:ext cx="1261842" cy="1227349"/>
          </a:xfrm>
          <a:prstGeom prst="rect">
            <a:avLst/>
          </a:prstGeom>
          <a:noFill/>
          <a:ln>
            <a:noFill/>
          </a:ln>
        </p:spPr>
      </p:pic>
      <p:sp>
        <p:nvSpPr>
          <p:cNvPr id="92" name="Google Shape;92;p16"/>
          <p:cNvSpPr txBox="1"/>
          <p:nvPr/>
        </p:nvSpPr>
        <p:spPr>
          <a:xfrm>
            <a:off x="889475" y="1517750"/>
            <a:ext cx="8188500" cy="4216509"/>
          </a:xfrm>
          <a:prstGeom prst="rect">
            <a:avLst/>
          </a:prstGeom>
          <a:noFill/>
          <a:ln>
            <a:noFill/>
          </a:ln>
        </p:spPr>
        <p:txBody>
          <a:bodyPr spcFirstLastPara="1" wrap="square" lIns="91425" tIns="91425" rIns="91425" bIns="91425" anchor="t" anchorCtr="0">
            <a:spAutoFit/>
          </a:bodyPr>
          <a:lstStyle/>
          <a:p>
            <a:pPr marL="457200" lvl="0" indent="-298450" algn="just" rtl="0">
              <a:spcBef>
                <a:spcPts val="0"/>
              </a:spcBef>
              <a:spcAft>
                <a:spcPts val="0"/>
              </a:spcAft>
              <a:buClr>
                <a:srgbClr val="434343"/>
              </a:buClr>
              <a:buSzPts val="1100"/>
              <a:buChar char="●"/>
            </a:pPr>
            <a:r>
              <a:rPr lang="it" sz="1100" b="1" dirty="0">
                <a:solidFill>
                  <a:srgbClr val="434343"/>
                </a:solidFill>
              </a:rPr>
              <a:t>HortNet</a:t>
            </a:r>
            <a:r>
              <a:rPr lang="it" sz="1100" dirty="0">
                <a:solidFill>
                  <a:srgbClr val="434343"/>
                </a:solidFill>
              </a:rPr>
              <a:t> è una </a:t>
            </a:r>
            <a:r>
              <a:rPr lang="it" sz="1100" b="1" dirty="0">
                <a:solidFill>
                  <a:srgbClr val="434343"/>
                </a:solidFill>
              </a:rPr>
              <a:t>rete qualificata, </a:t>
            </a:r>
            <a:r>
              <a:rPr lang="it" sz="1100" dirty="0">
                <a:solidFill>
                  <a:srgbClr val="434343"/>
                </a:solidFill>
              </a:rPr>
              <a:t>idonea alla realizzazione del progetto ed a mantenerne  la sostenibilità futura attraverso  risorse, persone e conoscenze,  al fine di raggiungere obiettivi condivisi.  Il modello di sviluppo prospettato, nella creazione degli orti sociali, rappresenta il “polo” privilegiato per la costruzione di modelli di cooperazione finalizzati all’incremento dell’occupazione e punta a divenire, per le aziende dei comuni del Gal Terre di Aci,  soggetto di riferimento dello sviluppo economico legato alla sana alimentazione ed alla riscoperta dei prodotti naturali locali.</a:t>
            </a:r>
            <a:endParaRPr sz="1100" dirty="0">
              <a:solidFill>
                <a:srgbClr val="434343"/>
              </a:solidFill>
            </a:endParaRPr>
          </a:p>
          <a:p>
            <a:pPr marL="0" lvl="0" indent="0" algn="l" rtl="0">
              <a:spcBef>
                <a:spcPts val="0"/>
              </a:spcBef>
              <a:spcAft>
                <a:spcPts val="0"/>
              </a:spcAft>
              <a:buNone/>
            </a:pPr>
            <a:endParaRPr sz="1100" dirty="0">
              <a:solidFill>
                <a:srgbClr val="434343"/>
              </a:solidFill>
            </a:endParaRPr>
          </a:p>
          <a:p>
            <a:pPr marL="457200" lvl="0" indent="-298450" algn="just" rtl="0">
              <a:spcBef>
                <a:spcPts val="0"/>
              </a:spcBef>
              <a:spcAft>
                <a:spcPts val="0"/>
              </a:spcAft>
              <a:buClr>
                <a:srgbClr val="434343"/>
              </a:buClr>
              <a:buSzPts val="1100"/>
              <a:buChar char="●"/>
            </a:pPr>
            <a:r>
              <a:rPr lang="it" sz="1100" dirty="0">
                <a:solidFill>
                  <a:srgbClr val="434343"/>
                </a:solidFill>
              </a:rPr>
              <a:t>Il progetto, in sintesi,  offre alla realtà locale, la possibilità di “sostenere”, attraverso la rete multiattoriale costituita, una opportunità  di:</a:t>
            </a:r>
            <a:endParaRPr sz="1100" dirty="0">
              <a:solidFill>
                <a:srgbClr val="434343"/>
              </a:solidFill>
            </a:endParaRPr>
          </a:p>
          <a:p>
            <a:pPr marL="1371600" lvl="0" indent="0" algn="l" rtl="0">
              <a:spcBef>
                <a:spcPts val="0"/>
              </a:spcBef>
              <a:spcAft>
                <a:spcPts val="0"/>
              </a:spcAft>
              <a:buNone/>
            </a:pPr>
            <a:endParaRPr sz="1100" dirty="0">
              <a:solidFill>
                <a:srgbClr val="434343"/>
              </a:solidFill>
            </a:endParaRPr>
          </a:p>
          <a:p>
            <a:pPr marL="457200" lvl="0" indent="-298450" algn="l" rtl="0">
              <a:spcBef>
                <a:spcPts val="0"/>
              </a:spcBef>
              <a:spcAft>
                <a:spcPts val="0"/>
              </a:spcAft>
              <a:buClr>
                <a:srgbClr val="434343"/>
              </a:buClr>
              <a:buSzPts val="1100"/>
              <a:buChar char="-"/>
            </a:pPr>
            <a:r>
              <a:rPr lang="it" sz="1100" dirty="0">
                <a:solidFill>
                  <a:srgbClr val="434343"/>
                </a:solidFill>
              </a:rPr>
              <a:t>socializzazione tra giovani ed anziani (per favorire il rapporto tra generazioni.); </a:t>
            </a:r>
            <a:endParaRPr sz="1100" dirty="0">
              <a:solidFill>
                <a:srgbClr val="434343"/>
              </a:solidFill>
            </a:endParaRPr>
          </a:p>
          <a:p>
            <a:pPr marL="457200" lvl="0" indent="-298450" algn="just" rtl="0">
              <a:spcBef>
                <a:spcPts val="0"/>
              </a:spcBef>
              <a:spcAft>
                <a:spcPts val="0"/>
              </a:spcAft>
              <a:buClr>
                <a:srgbClr val="434343"/>
              </a:buClr>
              <a:buSzPts val="1100"/>
              <a:buChar char="-"/>
            </a:pPr>
            <a:r>
              <a:rPr lang="it" sz="1100" dirty="0">
                <a:solidFill>
                  <a:srgbClr val="434343"/>
                </a:solidFill>
              </a:rPr>
              <a:t>conoscenza della natura attraverso una  visione eco-sostenibile dell’agricoltura ed il recupero del patrimonio gastronomico;</a:t>
            </a:r>
            <a:endParaRPr sz="1100" dirty="0">
              <a:solidFill>
                <a:srgbClr val="434343"/>
              </a:solidFill>
            </a:endParaRPr>
          </a:p>
          <a:p>
            <a:pPr marL="457200" indent="-298450" algn="just">
              <a:buClr>
                <a:srgbClr val="434343"/>
              </a:buClr>
              <a:buSzPts val="1100"/>
              <a:buFont typeface="Arial"/>
              <a:buChar char="-"/>
            </a:pPr>
            <a:r>
              <a:rPr lang="it" sz="1100" dirty="0">
                <a:solidFill>
                  <a:srgbClr val="434343"/>
                </a:solidFill>
              </a:rPr>
              <a:t>costruzione di nuove prospettive occupazionali;</a:t>
            </a:r>
          </a:p>
          <a:p>
            <a:pPr marL="457200" indent="-298450" algn="just">
              <a:buClr>
                <a:srgbClr val="434343"/>
              </a:buClr>
              <a:buSzPts val="1100"/>
              <a:buFont typeface="Arial"/>
              <a:buChar char="-"/>
            </a:pPr>
            <a:r>
              <a:rPr lang="it-IT" sz="1100" dirty="0">
                <a:solidFill>
                  <a:srgbClr val="434343"/>
                </a:solidFill>
              </a:rPr>
              <a:t>recupero e manutenzione di aree verdi con tecniche ecosostenibili  e offerta ai turisti di un modello esperienziale collegato alla preparazione di piatti tipici e degustazione di prodotti di eccellenza del territorio;</a:t>
            </a:r>
          </a:p>
          <a:p>
            <a:pPr marL="457200" indent="-298450" algn="just">
              <a:buClr>
                <a:srgbClr val="434343"/>
              </a:buClr>
              <a:buSzPts val="1100"/>
              <a:buFont typeface="Arial"/>
              <a:buChar char="-"/>
            </a:pPr>
            <a:r>
              <a:rPr lang="it" sz="1100" dirty="0">
                <a:solidFill>
                  <a:srgbClr val="434343"/>
                </a:solidFill>
              </a:rPr>
              <a:t>offerta di servizi formativi alle scuole. </a:t>
            </a:r>
          </a:p>
          <a:p>
            <a:pPr marL="158750" algn="just">
              <a:buClr>
                <a:srgbClr val="434343"/>
              </a:buClr>
              <a:buSzPts val="1100"/>
            </a:pPr>
            <a:endParaRPr sz="1100" dirty="0">
              <a:solidFill>
                <a:srgbClr val="434343"/>
              </a:solidFill>
            </a:endParaRPr>
          </a:p>
          <a:p>
            <a:pPr marL="457200" lvl="0" indent="-298450" algn="just" rtl="0">
              <a:spcBef>
                <a:spcPts val="0"/>
              </a:spcBef>
              <a:spcAft>
                <a:spcPts val="0"/>
              </a:spcAft>
              <a:buClr>
                <a:srgbClr val="434343"/>
              </a:buClr>
              <a:buSzPts val="1100"/>
              <a:buChar char="●"/>
            </a:pPr>
            <a:r>
              <a:rPr lang="it" sz="1100" dirty="0">
                <a:solidFill>
                  <a:srgbClr val="434343"/>
                </a:solidFill>
              </a:rPr>
              <a:t>Gli interventi sono finalizzati, dunque, a conservare e trasmettere la conoscenza e la promozione di prodotti tipici sostenibili, delle eccellenze gastronomiche del territorio collegate alla produzione agricola sostenibile ed a promuovere l’utilizzo di  sistemi colturali  rispettosi dell’ambiente.</a:t>
            </a:r>
            <a:endParaRPr sz="1100" strike="sngStrike" dirty="0">
              <a:solidFill>
                <a:srgbClr val="434343"/>
              </a:solidFill>
            </a:endParaRPr>
          </a:p>
          <a:p>
            <a:pPr marL="457200" lvl="0" indent="0" algn="l" rtl="0">
              <a:spcBef>
                <a:spcPts val="0"/>
              </a:spcBef>
              <a:spcAft>
                <a:spcPts val="0"/>
              </a:spcAft>
              <a:buNone/>
            </a:pPr>
            <a:endParaRPr dirty="0">
              <a:solidFill>
                <a:srgbClr val="434343"/>
              </a:solidFill>
            </a:endParaRPr>
          </a:p>
          <a:p>
            <a:pPr marL="457200" lvl="0" indent="0" algn="l" rtl="0">
              <a:spcBef>
                <a:spcPts val="0"/>
              </a:spcBef>
              <a:spcAft>
                <a:spcPts val="0"/>
              </a:spcAft>
              <a:buNone/>
            </a:pPr>
            <a:endParaRPr dirty="0">
              <a:solidFill>
                <a:srgbClr val="434343"/>
              </a:solidFill>
            </a:endParaRPr>
          </a:p>
          <a:p>
            <a:pPr marL="0" lvl="0" indent="0" algn="l" rtl="0">
              <a:spcBef>
                <a:spcPts val="0"/>
              </a:spcBef>
              <a:spcAft>
                <a:spcPts val="0"/>
              </a:spcAft>
              <a:buNone/>
            </a:pPr>
            <a:endParaRPr dirty="0">
              <a:solidFill>
                <a:srgbClr val="434343"/>
              </a:solidFill>
            </a:endParaRPr>
          </a:p>
        </p:txBody>
      </p:sp>
      <p:pic>
        <p:nvPicPr>
          <p:cNvPr id="93" name="Google Shape;93;p16"/>
          <p:cNvPicPr preferRelativeResize="0"/>
          <p:nvPr/>
        </p:nvPicPr>
        <p:blipFill>
          <a:blip r:embed="rId5">
            <a:alphaModFix/>
          </a:blip>
          <a:stretch>
            <a:fillRect/>
          </a:stretch>
        </p:blipFill>
        <p:spPr>
          <a:xfrm>
            <a:off x="211925" y="1297713"/>
            <a:ext cx="717925" cy="717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7"/>
          <p:cNvSpPr/>
          <p:nvPr/>
        </p:nvSpPr>
        <p:spPr>
          <a:xfrm>
            <a:off x="46850" y="-25"/>
            <a:ext cx="9097200" cy="1180500"/>
          </a:xfrm>
          <a:prstGeom prst="teardrop">
            <a:avLst>
              <a:gd name="adj" fmla="val 99834"/>
            </a:avLst>
          </a:pr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7"/>
          <p:cNvSpPr/>
          <p:nvPr/>
        </p:nvSpPr>
        <p:spPr>
          <a:xfrm rot="-5400000">
            <a:off x="3208875" y="-3208825"/>
            <a:ext cx="1180500" cy="7598100"/>
          </a:xfrm>
          <a:prstGeom prst="teardrop">
            <a:avLst>
              <a:gd name="adj" fmla="val 99834"/>
            </a:avLst>
          </a:pr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7"/>
          <p:cNvSpPr txBox="1"/>
          <p:nvPr/>
        </p:nvSpPr>
        <p:spPr>
          <a:xfrm>
            <a:off x="1340500" y="290075"/>
            <a:ext cx="4650900" cy="1015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 sz="2700" b="1">
                <a:solidFill>
                  <a:srgbClr val="FFFFFF"/>
                </a:solidFill>
                <a:latin typeface="Montserrat"/>
                <a:ea typeface="Montserrat"/>
                <a:cs typeface="Montserrat"/>
                <a:sym typeface="Montserrat"/>
              </a:rPr>
              <a:t>Gli obiettivi</a:t>
            </a:r>
            <a:endParaRPr sz="2700" b="1">
              <a:solidFill>
                <a:srgbClr val="FFFFFF"/>
              </a:solidFill>
              <a:latin typeface="Montserrat"/>
              <a:ea typeface="Montserrat"/>
              <a:cs typeface="Montserrat"/>
              <a:sym typeface="Montserrat"/>
            </a:endParaRPr>
          </a:p>
          <a:p>
            <a:pPr marL="0" lvl="0" indent="0" algn="l" rtl="0">
              <a:spcBef>
                <a:spcPts val="0"/>
              </a:spcBef>
              <a:spcAft>
                <a:spcPts val="0"/>
              </a:spcAft>
              <a:buNone/>
            </a:pPr>
            <a:endParaRPr sz="2700" b="1">
              <a:solidFill>
                <a:srgbClr val="FFFFFF"/>
              </a:solidFill>
              <a:latin typeface="Montserrat"/>
              <a:ea typeface="Montserrat"/>
              <a:cs typeface="Montserrat"/>
              <a:sym typeface="Montserrat"/>
            </a:endParaRPr>
          </a:p>
        </p:txBody>
      </p:sp>
      <p:pic>
        <p:nvPicPr>
          <p:cNvPr id="101" name="Google Shape;101;p17"/>
          <p:cNvPicPr preferRelativeResize="0"/>
          <p:nvPr/>
        </p:nvPicPr>
        <p:blipFill>
          <a:blip r:embed="rId3">
            <a:alphaModFix/>
          </a:blip>
          <a:stretch>
            <a:fillRect/>
          </a:stretch>
        </p:blipFill>
        <p:spPr>
          <a:xfrm flipH="1">
            <a:off x="0" y="3728800"/>
            <a:ext cx="1061025" cy="1414700"/>
          </a:xfrm>
          <a:prstGeom prst="rect">
            <a:avLst/>
          </a:prstGeom>
          <a:noFill/>
          <a:ln>
            <a:noFill/>
          </a:ln>
        </p:spPr>
      </p:pic>
      <p:pic>
        <p:nvPicPr>
          <p:cNvPr id="102" name="Google Shape;102;p17"/>
          <p:cNvPicPr preferRelativeResize="0"/>
          <p:nvPr/>
        </p:nvPicPr>
        <p:blipFill rotWithShape="1">
          <a:blip r:embed="rId4">
            <a:alphaModFix/>
          </a:blip>
          <a:srcRect l="17892" t="16740" r="30940" b="23894"/>
          <a:stretch/>
        </p:blipFill>
        <p:spPr>
          <a:xfrm>
            <a:off x="6548825" y="-23450"/>
            <a:ext cx="1261842" cy="1227349"/>
          </a:xfrm>
          <a:prstGeom prst="rect">
            <a:avLst/>
          </a:prstGeom>
          <a:noFill/>
          <a:ln>
            <a:noFill/>
          </a:ln>
        </p:spPr>
      </p:pic>
      <p:sp>
        <p:nvSpPr>
          <p:cNvPr id="103" name="Google Shape;103;p17"/>
          <p:cNvSpPr txBox="1"/>
          <p:nvPr/>
        </p:nvSpPr>
        <p:spPr>
          <a:xfrm>
            <a:off x="1217950" y="1371450"/>
            <a:ext cx="7532700" cy="3232500"/>
          </a:xfrm>
          <a:prstGeom prst="rect">
            <a:avLst/>
          </a:prstGeom>
          <a:noFill/>
          <a:ln>
            <a:noFill/>
          </a:ln>
        </p:spPr>
        <p:txBody>
          <a:bodyPr spcFirstLastPara="1" wrap="square" lIns="91425" tIns="91425" rIns="91425" bIns="91425" anchor="t" anchorCtr="0">
            <a:spAutoFit/>
          </a:bodyPr>
          <a:lstStyle/>
          <a:p>
            <a:pPr marL="457200" lvl="0" indent="-298450" algn="just" rtl="0">
              <a:spcBef>
                <a:spcPts val="0"/>
              </a:spcBef>
              <a:spcAft>
                <a:spcPts val="0"/>
              </a:spcAft>
              <a:buSzPts val="1100"/>
              <a:buChar char="●"/>
            </a:pPr>
            <a:r>
              <a:rPr lang="it" sz="1100" dirty="0"/>
              <a:t>Attivare diversi orti sociali con una funzione educativa e sociale rivolta agli alunni delle scuole partecipanti ed ai giovani e soggetti interessati, armonizzando le interazioni generazionali con gli anziani delle parrocchie ed i soggetti in condizione di svantaggio sociale;</a:t>
            </a:r>
            <a:endParaRPr sz="1100" dirty="0"/>
          </a:p>
          <a:p>
            <a:pPr marL="0" lvl="0" indent="0" algn="just" rtl="0">
              <a:spcBef>
                <a:spcPts val="0"/>
              </a:spcBef>
              <a:spcAft>
                <a:spcPts val="0"/>
              </a:spcAft>
              <a:buNone/>
            </a:pPr>
            <a:endParaRPr sz="1100" dirty="0"/>
          </a:p>
          <a:p>
            <a:pPr marL="457200" lvl="0" indent="-298450" algn="just" rtl="0">
              <a:spcBef>
                <a:spcPts val="0"/>
              </a:spcBef>
              <a:spcAft>
                <a:spcPts val="0"/>
              </a:spcAft>
              <a:buSzPts val="1100"/>
              <a:buChar char="●"/>
            </a:pPr>
            <a:r>
              <a:rPr lang="it" sz="1100" dirty="0"/>
              <a:t>Attivare servizi di educazione alimentare e di tutela ambientale finalizzati alla creazione di consapevolezza della  corretta alimentazione, del rapporto con la natura  ed il mondo della produzione agricola, rispetto alla conoscenza di prodotti di eccellenza del territorio ed alla preparazione di alcuni piatti tipici. </a:t>
            </a:r>
            <a:endParaRPr sz="1100" dirty="0"/>
          </a:p>
          <a:p>
            <a:pPr marL="457200" lvl="0" indent="0" algn="just" rtl="0">
              <a:spcBef>
                <a:spcPts val="0"/>
              </a:spcBef>
              <a:spcAft>
                <a:spcPts val="0"/>
              </a:spcAft>
              <a:buNone/>
            </a:pPr>
            <a:endParaRPr sz="1100" dirty="0"/>
          </a:p>
          <a:p>
            <a:pPr marL="457200" lvl="0" indent="-298450" algn="just" rtl="0">
              <a:spcBef>
                <a:spcPts val="0"/>
              </a:spcBef>
              <a:spcAft>
                <a:spcPts val="0"/>
              </a:spcAft>
              <a:buSzPts val="1100"/>
              <a:buChar char="●"/>
            </a:pPr>
            <a:r>
              <a:rPr lang="it" sz="1100" dirty="0"/>
              <a:t>Accompagnare alla attivazione, presso una delle aziende partecipanti, di un itinerario esperienziale sulla cucina e sui prodotti tipici locali per i turisti;</a:t>
            </a:r>
            <a:endParaRPr sz="1100" dirty="0"/>
          </a:p>
          <a:p>
            <a:pPr marL="0" lvl="0" indent="0" algn="l" rtl="0">
              <a:spcBef>
                <a:spcPts val="0"/>
              </a:spcBef>
              <a:spcAft>
                <a:spcPts val="0"/>
              </a:spcAft>
              <a:buNone/>
            </a:pPr>
            <a:endParaRPr sz="1100" dirty="0"/>
          </a:p>
          <a:p>
            <a:pPr marL="457200" lvl="0" indent="-298450" algn="just" rtl="0">
              <a:spcBef>
                <a:spcPts val="0"/>
              </a:spcBef>
              <a:spcAft>
                <a:spcPts val="0"/>
              </a:spcAft>
              <a:buSzPts val="1100"/>
              <a:buChar char="●"/>
            </a:pPr>
            <a:r>
              <a:rPr lang="it" sz="1100" dirty="0"/>
              <a:t>Diffondere nel territorio tecniche di agricoltura  ecosostenibile;</a:t>
            </a:r>
            <a:endParaRPr sz="1100" dirty="0"/>
          </a:p>
          <a:p>
            <a:pPr marL="0" lvl="0" indent="0" algn="l" rtl="0">
              <a:spcBef>
                <a:spcPts val="0"/>
              </a:spcBef>
              <a:spcAft>
                <a:spcPts val="0"/>
              </a:spcAft>
              <a:buNone/>
            </a:pPr>
            <a:endParaRPr sz="1100" dirty="0"/>
          </a:p>
          <a:p>
            <a:pPr marL="457200" lvl="0" indent="-298450" algn="just" rtl="0">
              <a:spcBef>
                <a:spcPts val="0"/>
              </a:spcBef>
              <a:spcAft>
                <a:spcPts val="0"/>
              </a:spcAft>
              <a:buSzPts val="1100"/>
              <a:buChar char="●"/>
            </a:pPr>
            <a:r>
              <a:rPr lang="it" sz="1100" dirty="0"/>
              <a:t>Formare e creare un gruppo di giovani in grado di fornire servizi di manutenzione ecosostenibile degli spazi verdi e creazione degli orti sociali;</a:t>
            </a:r>
            <a:endParaRPr sz="1100" dirty="0"/>
          </a:p>
          <a:p>
            <a:pPr marL="0" lvl="0" indent="0" algn="l" rtl="0">
              <a:spcBef>
                <a:spcPts val="0"/>
              </a:spcBef>
              <a:spcAft>
                <a:spcPts val="0"/>
              </a:spcAft>
              <a:buNone/>
            </a:pPr>
            <a:endParaRPr sz="1100" dirty="0"/>
          </a:p>
          <a:p>
            <a:pPr marL="457200" lvl="0" indent="-298450" algn="just" rtl="0">
              <a:spcBef>
                <a:spcPts val="0"/>
              </a:spcBef>
              <a:spcAft>
                <a:spcPts val="0"/>
              </a:spcAft>
              <a:buSzPts val="1100"/>
              <a:buChar char="●"/>
            </a:pPr>
            <a:r>
              <a:rPr lang="it" sz="1100" dirty="0"/>
              <a:t>Creare un modello educativo sul rapporto tra coltivazione sostenibile, tutela dell’ambiente, cibo e salute</a:t>
            </a:r>
            <a:endParaRPr sz="1100" dirty="0"/>
          </a:p>
          <a:p>
            <a:pPr marL="0" lvl="0" indent="0" algn="l" rtl="0">
              <a:spcBef>
                <a:spcPts val="0"/>
              </a:spcBef>
              <a:spcAft>
                <a:spcPts val="0"/>
              </a:spcAft>
              <a:buNone/>
            </a:pPr>
            <a:endParaRPr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8"/>
          <p:cNvSpPr/>
          <p:nvPr/>
        </p:nvSpPr>
        <p:spPr>
          <a:xfrm>
            <a:off x="46850" y="-25"/>
            <a:ext cx="9097200" cy="1180500"/>
          </a:xfrm>
          <a:prstGeom prst="teardrop">
            <a:avLst>
              <a:gd name="adj" fmla="val 99834"/>
            </a:avLst>
          </a:pr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8"/>
          <p:cNvSpPr/>
          <p:nvPr/>
        </p:nvSpPr>
        <p:spPr>
          <a:xfrm rot="-5400000">
            <a:off x="3208875" y="-3208825"/>
            <a:ext cx="1180500" cy="7598100"/>
          </a:xfrm>
          <a:prstGeom prst="teardrop">
            <a:avLst>
              <a:gd name="adj" fmla="val 99834"/>
            </a:avLst>
          </a:pr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8"/>
          <p:cNvSpPr txBox="1"/>
          <p:nvPr/>
        </p:nvSpPr>
        <p:spPr>
          <a:xfrm>
            <a:off x="1340500" y="290075"/>
            <a:ext cx="4650900" cy="1015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 sz="2700" b="1">
                <a:solidFill>
                  <a:srgbClr val="FFFFFF"/>
                </a:solidFill>
                <a:latin typeface="Montserrat"/>
                <a:ea typeface="Montserrat"/>
                <a:cs typeface="Montserrat"/>
                <a:sym typeface="Montserrat"/>
              </a:rPr>
              <a:t>Il valore del partenariato</a:t>
            </a:r>
            <a:endParaRPr sz="2700" b="1">
              <a:solidFill>
                <a:srgbClr val="FFFFFF"/>
              </a:solidFill>
              <a:latin typeface="Montserrat"/>
              <a:ea typeface="Montserrat"/>
              <a:cs typeface="Montserrat"/>
              <a:sym typeface="Montserrat"/>
            </a:endParaRPr>
          </a:p>
          <a:p>
            <a:pPr marL="0" lvl="0" indent="0" algn="l" rtl="0">
              <a:spcBef>
                <a:spcPts val="0"/>
              </a:spcBef>
              <a:spcAft>
                <a:spcPts val="0"/>
              </a:spcAft>
              <a:buNone/>
            </a:pPr>
            <a:endParaRPr sz="2700" b="1">
              <a:solidFill>
                <a:srgbClr val="FFFFFF"/>
              </a:solidFill>
              <a:latin typeface="Montserrat"/>
              <a:ea typeface="Montserrat"/>
              <a:cs typeface="Montserrat"/>
              <a:sym typeface="Montserrat"/>
            </a:endParaRPr>
          </a:p>
        </p:txBody>
      </p:sp>
      <p:pic>
        <p:nvPicPr>
          <p:cNvPr id="111" name="Google Shape;111;p18"/>
          <p:cNvPicPr preferRelativeResize="0"/>
          <p:nvPr/>
        </p:nvPicPr>
        <p:blipFill rotWithShape="1">
          <a:blip r:embed="rId3">
            <a:alphaModFix/>
          </a:blip>
          <a:srcRect l="17892" t="16740" r="30940" b="23894"/>
          <a:stretch/>
        </p:blipFill>
        <p:spPr>
          <a:xfrm>
            <a:off x="6548825" y="-23450"/>
            <a:ext cx="1261842" cy="1227349"/>
          </a:xfrm>
          <a:prstGeom prst="rect">
            <a:avLst/>
          </a:prstGeom>
          <a:noFill/>
          <a:ln>
            <a:noFill/>
          </a:ln>
        </p:spPr>
      </p:pic>
      <p:pic>
        <p:nvPicPr>
          <p:cNvPr id="112" name="Google Shape;112;p18"/>
          <p:cNvPicPr preferRelativeResize="0"/>
          <p:nvPr/>
        </p:nvPicPr>
        <p:blipFill rotWithShape="1">
          <a:blip r:embed="rId4">
            <a:alphaModFix/>
          </a:blip>
          <a:srcRect t="50354"/>
          <a:stretch/>
        </p:blipFill>
        <p:spPr>
          <a:xfrm>
            <a:off x="140222" y="4616500"/>
            <a:ext cx="4651002" cy="527000"/>
          </a:xfrm>
          <a:prstGeom prst="rect">
            <a:avLst/>
          </a:prstGeom>
          <a:noFill/>
          <a:ln>
            <a:noFill/>
          </a:ln>
        </p:spPr>
      </p:pic>
      <p:pic>
        <p:nvPicPr>
          <p:cNvPr id="113" name="Google Shape;113;p18"/>
          <p:cNvPicPr preferRelativeResize="0"/>
          <p:nvPr/>
        </p:nvPicPr>
        <p:blipFill>
          <a:blip r:embed="rId5">
            <a:alphaModFix/>
          </a:blip>
          <a:stretch>
            <a:fillRect/>
          </a:stretch>
        </p:blipFill>
        <p:spPr>
          <a:xfrm>
            <a:off x="1967825" y="1379213"/>
            <a:ext cx="5208326" cy="607644"/>
          </a:xfrm>
          <a:prstGeom prst="rect">
            <a:avLst/>
          </a:prstGeom>
          <a:noFill/>
          <a:ln>
            <a:noFill/>
          </a:ln>
        </p:spPr>
      </p:pic>
      <p:pic>
        <p:nvPicPr>
          <p:cNvPr id="114" name="Google Shape;114;p18"/>
          <p:cNvPicPr preferRelativeResize="0"/>
          <p:nvPr/>
        </p:nvPicPr>
        <p:blipFill rotWithShape="1">
          <a:blip r:embed="rId4">
            <a:alphaModFix/>
          </a:blip>
          <a:srcRect l="13372" r="9059" b="49695"/>
          <a:stretch/>
        </p:blipFill>
        <p:spPr>
          <a:xfrm>
            <a:off x="5064165" y="4577725"/>
            <a:ext cx="3560610" cy="527000"/>
          </a:xfrm>
          <a:prstGeom prst="rect">
            <a:avLst/>
          </a:prstGeom>
          <a:noFill/>
          <a:ln>
            <a:noFill/>
          </a:ln>
        </p:spPr>
      </p:pic>
      <p:sp>
        <p:nvSpPr>
          <p:cNvPr id="115" name="Google Shape;115;p18"/>
          <p:cNvSpPr txBox="1"/>
          <p:nvPr/>
        </p:nvSpPr>
        <p:spPr>
          <a:xfrm>
            <a:off x="-45125" y="2391700"/>
            <a:ext cx="5021700" cy="1477500"/>
          </a:xfrm>
          <a:prstGeom prst="rect">
            <a:avLst/>
          </a:prstGeom>
          <a:noFill/>
          <a:ln>
            <a:noFill/>
          </a:ln>
        </p:spPr>
        <p:txBody>
          <a:bodyPr spcFirstLastPara="1" wrap="square" lIns="91425" tIns="91425" rIns="91425" bIns="91425" anchor="t" anchorCtr="0">
            <a:spAutoFit/>
          </a:bodyPr>
          <a:lstStyle/>
          <a:p>
            <a:pPr marL="457200" lvl="0" indent="-304800" algn="l" rtl="0">
              <a:spcBef>
                <a:spcPts val="0"/>
              </a:spcBef>
              <a:spcAft>
                <a:spcPts val="0"/>
              </a:spcAft>
              <a:buSzPts val="1200"/>
              <a:buChar char="-"/>
            </a:pPr>
            <a:r>
              <a:rPr lang="it" sz="1200"/>
              <a:t>Fondazione Città del Fanciullo.Acireale</a:t>
            </a:r>
            <a:endParaRPr sz="1200"/>
          </a:p>
          <a:p>
            <a:pPr marL="457200" lvl="0" indent="-304800" algn="l" rtl="0">
              <a:spcBef>
                <a:spcPts val="0"/>
              </a:spcBef>
              <a:spcAft>
                <a:spcPts val="0"/>
              </a:spcAft>
              <a:buSzPts val="1200"/>
              <a:buChar char="-"/>
            </a:pPr>
            <a:r>
              <a:rPr lang="it" sz="1200"/>
              <a:t>Impresa agricola Samperi</a:t>
            </a:r>
            <a:endParaRPr sz="1200"/>
          </a:p>
          <a:p>
            <a:pPr marL="457200" lvl="0" indent="-304800" algn="l" rtl="0">
              <a:spcBef>
                <a:spcPts val="0"/>
              </a:spcBef>
              <a:spcAft>
                <a:spcPts val="0"/>
              </a:spcAft>
              <a:buSzPts val="1200"/>
              <a:buChar char="-"/>
            </a:pPr>
            <a:r>
              <a:rPr lang="it" sz="1200"/>
              <a:t>Rete fattorie sociali Sicilia A.P.S.</a:t>
            </a:r>
            <a:endParaRPr sz="1200"/>
          </a:p>
          <a:p>
            <a:pPr marL="457200" lvl="0" indent="-304800" algn="l" rtl="0">
              <a:spcBef>
                <a:spcPts val="0"/>
              </a:spcBef>
              <a:spcAft>
                <a:spcPts val="0"/>
              </a:spcAft>
              <a:buSzPts val="1200"/>
              <a:buChar char="-"/>
            </a:pPr>
            <a:r>
              <a:rPr lang="it" sz="1200"/>
              <a:t>Energ-etica Catania Soc. Coop.</a:t>
            </a:r>
            <a:endParaRPr sz="1200"/>
          </a:p>
          <a:p>
            <a:pPr marL="457200" lvl="0" indent="-304800" algn="l" rtl="0">
              <a:spcBef>
                <a:spcPts val="0"/>
              </a:spcBef>
              <a:spcAft>
                <a:spcPts val="0"/>
              </a:spcAft>
              <a:buSzPts val="1200"/>
              <a:buChar char="-"/>
            </a:pPr>
            <a:r>
              <a:rPr lang="it" sz="1200"/>
              <a:t>Società cooperativa sociale ‘ La Roccia’- Società Cooperativa</a:t>
            </a:r>
            <a:endParaRPr sz="1200"/>
          </a:p>
          <a:p>
            <a:pPr marL="457200" lvl="0" indent="-304800" algn="l" rtl="0">
              <a:spcBef>
                <a:spcPts val="0"/>
              </a:spcBef>
              <a:spcAft>
                <a:spcPts val="0"/>
              </a:spcAft>
              <a:buSzPts val="1200"/>
              <a:buChar char="-"/>
            </a:pPr>
            <a:r>
              <a:rPr lang="it" sz="1200"/>
              <a:t>Ist.scolastico.comprensivo statale "L. Vigo Fuccio-M. La Spina”</a:t>
            </a:r>
            <a:endParaRPr sz="1200"/>
          </a:p>
          <a:p>
            <a:pPr marL="0" lvl="0" indent="0" algn="l" rtl="0">
              <a:spcBef>
                <a:spcPts val="0"/>
              </a:spcBef>
              <a:spcAft>
                <a:spcPts val="0"/>
              </a:spcAft>
              <a:buNone/>
            </a:pPr>
            <a:endParaRPr sz="1200"/>
          </a:p>
        </p:txBody>
      </p:sp>
      <p:sp>
        <p:nvSpPr>
          <p:cNvPr id="116" name="Google Shape;116;p18"/>
          <p:cNvSpPr txBox="1"/>
          <p:nvPr/>
        </p:nvSpPr>
        <p:spPr>
          <a:xfrm>
            <a:off x="4724375" y="2391700"/>
            <a:ext cx="4483800" cy="1477500"/>
          </a:xfrm>
          <a:prstGeom prst="rect">
            <a:avLst/>
          </a:prstGeom>
          <a:noFill/>
          <a:ln>
            <a:noFill/>
          </a:ln>
        </p:spPr>
        <p:txBody>
          <a:bodyPr spcFirstLastPara="1" wrap="square" lIns="91425" tIns="91425" rIns="91425" bIns="91425" anchor="t" anchorCtr="0">
            <a:spAutoFit/>
          </a:bodyPr>
          <a:lstStyle/>
          <a:p>
            <a:pPr marL="457200" lvl="0" indent="-304800" algn="l" rtl="0">
              <a:spcBef>
                <a:spcPts val="0"/>
              </a:spcBef>
              <a:spcAft>
                <a:spcPts val="0"/>
              </a:spcAft>
              <a:buClr>
                <a:schemeClr val="dk1"/>
              </a:buClr>
              <a:buSzPts val="1200"/>
              <a:buChar char="-"/>
            </a:pPr>
            <a:r>
              <a:rPr lang="it" sz="1200">
                <a:solidFill>
                  <a:schemeClr val="dk1"/>
                </a:solidFill>
              </a:rPr>
              <a:t>Istituto scolastico comprensivo statale:”Giovanni XXIII”</a:t>
            </a:r>
            <a:endParaRPr sz="1200">
              <a:solidFill>
                <a:schemeClr val="dk1"/>
              </a:solidFill>
            </a:endParaRPr>
          </a:p>
          <a:p>
            <a:pPr marL="457200" lvl="0" indent="-304800" algn="l" rtl="0">
              <a:spcBef>
                <a:spcPts val="0"/>
              </a:spcBef>
              <a:spcAft>
                <a:spcPts val="0"/>
              </a:spcAft>
              <a:buClr>
                <a:schemeClr val="dk1"/>
              </a:buClr>
              <a:buSzPts val="1200"/>
              <a:buChar char="-"/>
            </a:pPr>
            <a:r>
              <a:rPr lang="it" sz="1200">
                <a:solidFill>
                  <a:schemeClr val="dk1"/>
                </a:solidFill>
              </a:rPr>
              <a:t>Parrocchia ‘Cuore Immacolato di Maria’</a:t>
            </a:r>
            <a:endParaRPr sz="1200">
              <a:solidFill>
                <a:schemeClr val="dk1"/>
              </a:solidFill>
            </a:endParaRPr>
          </a:p>
          <a:p>
            <a:pPr marL="457200" lvl="0" indent="-304800" algn="l" rtl="0">
              <a:spcBef>
                <a:spcPts val="0"/>
              </a:spcBef>
              <a:spcAft>
                <a:spcPts val="0"/>
              </a:spcAft>
              <a:buClr>
                <a:schemeClr val="dk1"/>
              </a:buClr>
              <a:buSzPts val="1200"/>
              <a:buChar char="-"/>
            </a:pPr>
            <a:r>
              <a:rPr lang="it" sz="1200">
                <a:solidFill>
                  <a:schemeClr val="dk1"/>
                </a:solidFill>
              </a:rPr>
              <a:t>Istituto d’Istruzione Superiore "Gulli e Pennisi"</a:t>
            </a:r>
            <a:endParaRPr sz="1200">
              <a:solidFill>
                <a:schemeClr val="dk1"/>
              </a:solidFill>
            </a:endParaRPr>
          </a:p>
          <a:p>
            <a:pPr marL="457200" lvl="0" indent="-304800" algn="l" rtl="0">
              <a:spcBef>
                <a:spcPts val="0"/>
              </a:spcBef>
              <a:spcAft>
                <a:spcPts val="0"/>
              </a:spcAft>
              <a:buClr>
                <a:schemeClr val="dk1"/>
              </a:buClr>
              <a:buSzPts val="1200"/>
              <a:buChar char="-"/>
            </a:pPr>
            <a:r>
              <a:rPr lang="it" sz="1200">
                <a:solidFill>
                  <a:schemeClr val="dk1"/>
                </a:solidFill>
              </a:rPr>
              <a:t>Comune di Aci Sant’Antonio</a:t>
            </a:r>
            <a:endParaRPr sz="1200">
              <a:solidFill>
                <a:schemeClr val="dk1"/>
              </a:solidFill>
            </a:endParaRPr>
          </a:p>
          <a:p>
            <a:pPr marL="457200" lvl="0" indent="-304800" algn="l" rtl="0">
              <a:spcBef>
                <a:spcPts val="0"/>
              </a:spcBef>
              <a:spcAft>
                <a:spcPts val="0"/>
              </a:spcAft>
              <a:buClr>
                <a:schemeClr val="dk1"/>
              </a:buClr>
              <a:buSzPts val="1200"/>
              <a:buChar char="-"/>
            </a:pPr>
            <a:r>
              <a:rPr lang="it" sz="1200">
                <a:solidFill>
                  <a:schemeClr val="dk1"/>
                </a:solidFill>
              </a:rPr>
              <a:t>Comune di Acireale </a:t>
            </a:r>
            <a:endParaRPr sz="1200">
              <a:solidFill>
                <a:schemeClr val="dk1"/>
              </a:solidFill>
            </a:endParaRPr>
          </a:p>
          <a:p>
            <a:pPr marL="457200" lvl="0" indent="-304800" algn="l" rtl="0">
              <a:spcBef>
                <a:spcPts val="0"/>
              </a:spcBef>
              <a:spcAft>
                <a:spcPts val="0"/>
              </a:spcAft>
              <a:buClr>
                <a:schemeClr val="dk1"/>
              </a:buClr>
              <a:buSzPts val="1200"/>
              <a:buChar char="-"/>
            </a:pPr>
            <a:r>
              <a:rPr lang="it" sz="1200">
                <a:solidFill>
                  <a:schemeClr val="dk1"/>
                </a:solidFill>
              </a:rPr>
              <a:t>Consiglio Nazionale delle Ricerche-Istituto per la BioEconomia (IBE)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9"/>
          <p:cNvSpPr/>
          <p:nvPr/>
        </p:nvSpPr>
        <p:spPr>
          <a:xfrm>
            <a:off x="46850" y="-25"/>
            <a:ext cx="9097200" cy="1180500"/>
          </a:xfrm>
          <a:prstGeom prst="teardrop">
            <a:avLst>
              <a:gd name="adj" fmla="val 99834"/>
            </a:avLst>
          </a:pr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9"/>
          <p:cNvSpPr/>
          <p:nvPr/>
        </p:nvSpPr>
        <p:spPr>
          <a:xfrm rot="-5400000">
            <a:off x="3208875" y="-3208825"/>
            <a:ext cx="1180500" cy="7598100"/>
          </a:xfrm>
          <a:prstGeom prst="teardrop">
            <a:avLst>
              <a:gd name="adj" fmla="val 99834"/>
            </a:avLst>
          </a:pr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9"/>
          <p:cNvSpPr txBox="1"/>
          <p:nvPr/>
        </p:nvSpPr>
        <p:spPr>
          <a:xfrm>
            <a:off x="1340500" y="290075"/>
            <a:ext cx="4650900" cy="1015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 sz="2700" b="1">
                <a:solidFill>
                  <a:srgbClr val="FFFFFF"/>
                </a:solidFill>
                <a:latin typeface="Montserrat"/>
                <a:ea typeface="Montserrat"/>
                <a:cs typeface="Montserrat"/>
                <a:sym typeface="Montserrat"/>
              </a:rPr>
              <a:t>I Nostri social</a:t>
            </a:r>
            <a:endParaRPr sz="2700" b="1">
              <a:solidFill>
                <a:srgbClr val="FFFFFF"/>
              </a:solidFill>
              <a:latin typeface="Montserrat"/>
              <a:ea typeface="Montserrat"/>
              <a:cs typeface="Montserrat"/>
              <a:sym typeface="Montserrat"/>
            </a:endParaRPr>
          </a:p>
          <a:p>
            <a:pPr marL="0" lvl="0" indent="0" algn="l" rtl="0">
              <a:spcBef>
                <a:spcPts val="0"/>
              </a:spcBef>
              <a:spcAft>
                <a:spcPts val="0"/>
              </a:spcAft>
              <a:buNone/>
            </a:pPr>
            <a:endParaRPr sz="2700" b="1">
              <a:solidFill>
                <a:srgbClr val="FFFFFF"/>
              </a:solidFill>
              <a:latin typeface="Montserrat"/>
              <a:ea typeface="Montserrat"/>
              <a:cs typeface="Montserrat"/>
              <a:sym typeface="Montserrat"/>
            </a:endParaRPr>
          </a:p>
        </p:txBody>
      </p:sp>
      <p:pic>
        <p:nvPicPr>
          <p:cNvPr id="124" name="Google Shape;124;p19"/>
          <p:cNvPicPr preferRelativeResize="0"/>
          <p:nvPr/>
        </p:nvPicPr>
        <p:blipFill rotWithShape="1">
          <a:blip r:embed="rId3">
            <a:alphaModFix/>
          </a:blip>
          <a:srcRect l="17892" t="16740" r="30940" b="23894"/>
          <a:stretch/>
        </p:blipFill>
        <p:spPr>
          <a:xfrm>
            <a:off x="6548825" y="-23450"/>
            <a:ext cx="1261842" cy="1227349"/>
          </a:xfrm>
          <a:prstGeom prst="rect">
            <a:avLst/>
          </a:prstGeom>
          <a:noFill/>
          <a:ln>
            <a:noFill/>
          </a:ln>
        </p:spPr>
      </p:pic>
      <p:sp>
        <p:nvSpPr>
          <p:cNvPr id="125" name="Google Shape;125;p19"/>
          <p:cNvSpPr txBox="1"/>
          <p:nvPr/>
        </p:nvSpPr>
        <p:spPr>
          <a:xfrm>
            <a:off x="590275" y="4281550"/>
            <a:ext cx="1124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b="1"/>
              <a:t>Sito Web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126" name="Google Shape;126;p19"/>
          <p:cNvPicPr preferRelativeResize="0"/>
          <p:nvPr/>
        </p:nvPicPr>
        <p:blipFill>
          <a:blip r:embed="rId4">
            <a:alphaModFix/>
          </a:blip>
          <a:stretch>
            <a:fillRect/>
          </a:stretch>
        </p:blipFill>
        <p:spPr>
          <a:xfrm>
            <a:off x="5253325" y="1530246"/>
            <a:ext cx="3759152" cy="2704476"/>
          </a:xfrm>
          <a:prstGeom prst="rect">
            <a:avLst/>
          </a:prstGeom>
          <a:noFill/>
          <a:ln>
            <a:noFill/>
          </a:ln>
        </p:spPr>
      </p:pic>
      <p:sp>
        <p:nvSpPr>
          <p:cNvPr id="127" name="Google Shape;127;p19"/>
          <p:cNvSpPr txBox="1"/>
          <p:nvPr/>
        </p:nvSpPr>
        <p:spPr>
          <a:xfrm>
            <a:off x="5431800" y="4281550"/>
            <a:ext cx="397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b="1">
                <a:solidFill>
                  <a:schemeClr val="dk1"/>
                </a:solidFill>
              </a:rPr>
              <a:t>Instagram</a:t>
            </a:r>
            <a:r>
              <a:rPr lang="it">
                <a:solidFill>
                  <a:schemeClr val="dk1"/>
                </a:solidFill>
              </a:rPr>
              <a:t> @ecomuseodelcieloedellaterra</a:t>
            </a:r>
            <a:endParaRPr/>
          </a:p>
        </p:txBody>
      </p:sp>
      <p:pic>
        <p:nvPicPr>
          <p:cNvPr id="128" name="Google Shape;128;p19"/>
          <p:cNvPicPr preferRelativeResize="0"/>
          <p:nvPr/>
        </p:nvPicPr>
        <p:blipFill>
          <a:blip r:embed="rId5">
            <a:alphaModFix/>
          </a:blip>
          <a:stretch>
            <a:fillRect/>
          </a:stretch>
        </p:blipFill>
        <p:spPr>
          <a:xfrm>
            <a:off x="5127225" y="4281550"/>
            <a:ext cx="403350" cy="400199"/>
          </a:xfrm>
          <a:prstGeom prst="rect">
            <a:avLst/>
          </a:prstGeom>
          <a:noFill/>
          <a:ln>
            <a:noFill/>
          </a:ln>
        </p:spPr>
      </p:pic>
      <p:pic>
        <p:nvPicPr>
          <p:cNvPr id="129" name="Google Shape;129;p19"/>
          <p:cNvPicPr preferRelativeResize="0"/>
          <p:nvPr/>
        </p:nvPicPr>
        <p:blipFill>
          <a:blip r:embed="rId6">
            <a:alphaModFix/>
          </a:blip>
          <a:stretch>
            <a:fillRect/>
          </a:stretch>
        </p:blipFill>
        <p:spPr>
          <a:xfrm>
            <a:off x="246100" y="4279563"/>
            <a:ext cx="403351" cy="404174"/>
          </a:xfrm>
          <a:prstGeom prst="rect">
            <a:avLst/>
          </a:prstGeom>
          <a:noFill/>
          <a:ln>
            <a:noFill/>
          </a:ln>
        </p:spPr>
      </p:pic>
      <p:pic>
        <p:nvPicPr>
          <p:cNvPr id="130" name="Google Shape;130;p19"/>
          <p:cNvPicPr preferRelativeResize="0"/>
          <p:nvPr/>
        </p:nvPicPr>
        <p:blipFill rotWithShape="1">
          <a:blip r:embed="rId7">
            <a:alphaModFix/>
          </a:blip>
          <a:srcRect t="11707"/>
          <a:stretch/>
        </p:blipFill>
        <p:spPr>
          <a:xfrm>
            <a:off x="46850" y="1704249"/>
            <a:ext cx="4875899" cy="2356451"/>
          </a:xfrm>
          <a:prstGeom prst="rect">
            <a:avLst/>
          </a:prstGeom>
          <a:noFill/>
          <a:ln>
            <a:noFill/>
          </a:ln>
        </p:spPr>
      </p:pic>
      <p:sp>
        <p:nvSpPr>
          <p:cNvPr id="131" name="Google Shape;131;p19"/>
          <p:cNvSpPr txBox="1"/>
          <p:nvPr/>
        </p:nvSpPr>
        <p:spPr>
          <a:xfrm>
            <a:off x="1419400" y="4281550"/>
            <a:ext cx="457200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u="sng" dirty="0">
                <a:solidFill>
                  <a:schemeClr val="hlink"/>
                </a:solidFill>
                <a:hlinkClick r:id="rId8"/>
              </a:rPr>
              <a:t>https://www.ecomuseodelcieloedellaterra.it/</a:t>
            </a:r>
            <a:r>
              <a:rPr lang="it" u="sng" dirty="0">
                <a:solidFill>
                  <a:schemeClr val="hlink"/>
                </a:solidFill>
              </a:rPr>
              <a:t>;</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858</Words>
  <Application>Microsoft Macintosh PowerPoint</Application>
  <PresentationFormat>Presentazione su schermo (16:9)</PresentationFormat>
  <Paragraphs>66</Paragraphs>
  <Slides>7</Slides>
  <Notes>7</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7</vt:i4>
      </vt:variant>
    </vt:vector>
  </HeadingPairs>
  <TitlesOfParts>
    <vt:vector size="10" baseType="lpstr">
      <vt:lpstr>Montserrat</vt:lpstr>
      <vt:lpstr>Arial</vt:lpstr>
      <vt:lpstr>Simple Light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valeriacavallaro</dc:creator>
  <cp:lastModifiedBy>Marta Ferrante</cp:lastModifiedBy>
  <cp:revision>13</cp:revision>
  <dcterms:modified xsi:type="dcterms:W3CDTF">2022-06-09T20:02:58Z</dcterms:modified>
</cp:coreProperties>
</file>