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60" r:id="rId2"/>
    <p:sldId id="257" r:id="rId3"/>
    <p:sldId id="267" r:id="rId4"/>
    <p:sldId id="268" r:id="rId5"/>
    <p:sldId id="269" r:id="rId6"/>
    <p:sldId id="271" r:id="rId7"/>
    <p:sldId id="272" r:id="rId8"/>
    <p:sldId id="273" r:id="rId9"/>
    <p:sldId id="277" r:id="rId10"/>
    <p:sldId id="259" r:id="rId11"/>
    <p:sldId id="276" r:id="rId12"/>
  </p:sldIdLst>
  <p:sldSz cx="9144000" cy="5143500" type="screen16x9"/>
  <p:notesSz cx="6858000" cy="9144000"/>
  <p:embeddedFontLst>
    <p:embeddedFont>
      <p:font typeface="Tahoma" panose="020B0604030504040204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D373A4-7DDE-C94D-92D5-6F5FA7B04E1E}" v="1" dt="2022-06-08T20:23:12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81"/>
  </p:normalViewPr>
  <p:slideViewPr>
    <p:cSldViewPr snapToGrid="0">
      <p:cViewPr varScale="1">
        <p:scale>
          <a:sx n="88" d="100"/>
          <a:sy n="88" d="100"/>
        </p:scale>
        <p:origin x="79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 moreno" userId="d3b94c9fcd1e1b91" providerId="LiveId" clId="{B5D373A4-7DDE-C94D-92D5-6F5FA7B04E1E}"/>
    <pc:docChg chg="modSld">
      <pc:chgData name="pedro moreno" userId="d3b94c9fcd1e1b91" providerId="LiveId" clId="{B5D373A4-7DDE-C94D-92D5-6F5FA7B04E1E}" dt="2022-06-08T20:23:45.069" v="31" actId="20577"/>
      <pc:docMkLst>
        <pc:docMk/>
      </pc:docMkLst>
      <pc:sldChg chg="addSp modSp mod">
        <pc:chgData name="pedro moreno" userId="d3b94c9fcd1e1b91" providerId="LiveId" clId="{B5D373A4-7DDE-C94D-92D5-6F5FA7B04E1E}" dt="2022-06-08T20:23:45.069" v="31" actId="20577"/>
        <pc:sldMkLst>
          <pc:docMk/>
          <pc:sldMk cId="0" sldId="256"/>
        </pc:sldMkLst>
        <pc:spChg chg="add mod">
          <ac:chgData name="pedro moreno" userId="d3b94c9fcd1e1b91" providerId="LiveId" clId="{B5D373A4-7DDE-C94D-92D5-6F5FA7B04E1E}" dt="2022-06-08T20:23:45.069" v="31" actId="20577"/>
          <ac:spMkLst>
            <pc:docMk/>
            <pc:sldMk cId="0" sldId="256"/>
            <ac:spMk id="11" creationId="{9FFCF1EB-4691-2314-2126-9338C5299AD0}"/>
          </ac:spMkLst>
        </pc:spChg>
        <pc:spChg chg="mod">
          <ac:chgData name="pedro moreno" userId="d3b94c9fcd1e1b91" providerId="LiveId" clId="{B5D373A4-7DDE-C94D-92D5-6F5FA7B04E1E}" dt="2022-06-08T20:23:04.492" v="0" actId="20577"/>
          <ac:spMkLst>
            <pc:docMk/>
            <pc:sldMk cId="0" sldId="256"/>
            <ac:spMk id="55" creationId="{00000000-0000-0000-0000-000000000000}"/>
          </ac:spMkLst>
        </pc:spChg>
        <pc:spChg chg="mod">
          <ac:chgData name="pedro moreno" userId="d3b94c9fcd1e1b91" providerId="LiveId" clId="{B5D373A4-7DDE-C94D-92D5-6F5FA7B04E1E}" dt="2022-06-08T20:23:09.570" v="1" actId="1076"/>
          <ac:spMkLst>
            <pc:docMk/>
            <pc:sldMk cId="0" sldId="256"/>
            <ac:spMk id="6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49350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329bde54fb_0_4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329bde54fb_0_4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900" dirty="0" smtClean="0">
                <a:solidFill>
                  <a:schemeClr val="dk1"/>
                </a:solidFill>
              </a:rPr>
              <a:t>blocco </a:t>
            </a:r>
            <a:r>
              <a:rPr lang="it" sz="900" dirty="0">
                <a:solidFill>
                  <a:schemeClr val="dk1"/>
                </a:solidFill>
              </a:rPr>
              <a:t>economico del settore edilizio ha ridimensionato</a:t>
            </a:r>
            <a:endParaRPr sz="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900" dirty="0">
                <a:solidFill>
                  <a:schemeClr val="dk1"/>
                </a:solidFill>
              </a:rPr>
              <a:t>la sfera economica del comparto artigiano. Oggi, il comparto impiegatizio e quello dei pensionati</a:t>
            </a:r>
            <a:endParaRPr sz="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900" dirty="0">
                <a:solidFill>
                  <a:schemeClr val="dk1"/>
                </a:solidFill>
              </a:rPr>
              <a:t>rappresentano la maggiore quota del PIL cittadino. Il contesto di crisi socio-economica ha</a:t>
            </a:r>
            <a:endParaRPr sz="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900" dirty="0">
                <a:solidFill>
                  <a:schemeClr val="dk1"/>
                </a:solidFill>
              </a:rPr>
              <a:t>determinato l'esigenza di avviare rapporti di collaborazione tra soggetti.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370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/>
          <a:lstStyle/>
          <a:p>
            <a:fld id="{0E80B9A3-1FCB-41B9-8997-62B7073D3937}" type="datetimeFigureOut">
              <a:rPr lang="it-IT" smtClean="0"/>
              <a:t>25/06/2022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6A69-97A3-4F6B-BCB7-77F4B5C8D4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1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1061025" y="1227324"/>
            <a:ext cx="671580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Utilizzare</a:t>
            </a: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funzione didattica e sociale </a:t>
            </a: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dell’agricoltura</a:t>
            </a:r>
            <a:endParaRPr lang="it-IT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</a:t>
            </a:r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orti infatti perseguiranno finalità</a:t>
            </a: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it-IT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didattiche</a:t>
            </a: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(visite scolastiche, corsi di formazione per giovani agricoltori etc.) </a:t>
            </a:r>
            <a:endParaRPr lang="it-IT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L’orto è fortemente interdisciplinare e permette, oltre all’osservazione diretta, di effettuare richiami di scienze naturali, storia, cultura, cucina popolare, ecologia, ambiente, alimentazione, stagionalità delle produzioni; </a:t>
            </a:r>
          </a:p>
          <a:p>
            <a:pPr marL="342900" indent="-342900" algn="just">
              <a:buFontTx/>
              <a:buChar char="-"/>
            </a:pPr>
            <a:r>
              <a:rPr lang="it-IT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sociali</a:t>
            </a: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offrendo agli anziani e ai giovani la possibilità di gestire un piccolo orto, lavorare in gruppo, socializzare, incrociare conoscenze ed esperienze materiali (soprattutto i vecchi agricoltori). 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192" y="300000"/>
            <a:ext cx="3253754" cy="847258"/>
          </a:xfrm>
          <a:prstGeom prst="rect">
            <a:avLst/>
          </a:prstGeom>
        </p:spPr>
      </p:pic>
      <p:sp>
        <p:nvSpPr>
          <p:cNvPr id="16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69;p14"/>
          <p:cNvSpPr txBox="1"/>
          <p:nvPr/>
        </p:nvSpPr>
        <p:spPr>
          <a:xfrm>
            <a:off x="1340500" y="290075"/>
            <a:ext cx="4650900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Scopo del progetto </a:t>
            </a:r>
            <a:endParaRPr lang="it-IT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9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3728800"/>
            <a:ext cx="1061025" cy="14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71;p14"/>
          <p:cNvPicPr preferRelativeResize="0"/>
          <p:nvPr/>
        </p:nvPicPr>
        <p:blipFill rotWithShape="1">
          <a:blip r:embed="rId4">
            <a:alphaModFix/>
          </a:blip>
          <a:srcRect l="17892" t="16740" r="30940" b="23894"/>
          <a:stretch/>
        </p:blipFill>
        <p:spPr>
          <a:xfrm>
            <a:off x="7882158" y="-25"/>
            <a:ext cx="1261842" cy="1227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7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61025" y="1225656"/>
            <a:ext cx="649031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Realizzazione </a:t>
            </a:r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un piccolo vigneto con impianto di irrigazione </a:t>
            </a: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autonomo; </a:t>
            </a:r>
            <a:endParaRPr lang="it-IT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realizzazione </a:t>
            </a:r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un piccolo orto con finalità didattiche con piccolo impianto d’irrigazione autonomo </a:t>
            </a:r>
            <a:endParaRPr lang="it-IT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Durante la realizzazione dell’orto, in tre interventi successivi, saranno trattati i seguenti argomenti:</a:t>
            </a:r>
          </a:p>
          <a:p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-le piante esseri viventi (5 Aprile 2022)</a:t>
            </a:r>
          </a:p>
          <a:p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-la stagionalità delle produzioni (20 Aprile 2022)</a:t>
            </a:r>
          </a:p>
          <a:p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-le piante aromatiche (3 Maggio</a:t>
            </a: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it-IT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state effettuate due </a:t>
            </a:r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visite didattiche gratuite (trasporto a carico delle scuola) presso l’azienda agricola ‘La Roccia’</a:t>
            </a:r>
            <a:r>
              <a:rPr lang="it-IT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5" name="Google Shape;69;p14"/>
          <p:cNvSpPr txBox="1"/>
          <p:nvPr/>
        </p:nvSpPr>
        <p:spPr>
          <a:xfrm>
            <a:off x="1265349" y="335256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del </a:t>
            </a:r>
            <a:r>
              <a:rPr lang="it-IT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progetto</a:t>
            </a:r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69;p14"/>
          <p:cNvSpPr txBox="1"/>
          <p:nvPr/>
        </p:nvSpPr>
        <p:spPr>
          <a:xfrm>
            <a:off x="1340500" y="290075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del </a:t>
            </a:r>
            <a:r>
              <a:rPr lang="it-IT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progetto</a:t>
            </a:r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Google Shape;7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728800"/>
            <a:ext cx="1061025" cy="141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68;p14"/>
          <p:cNvSpPr/>
          <p:nvPr/>
        </p:nvSpPr>
        <p:spPr>
          <a:xfrm rot="-5400000">
            <a:off x="3255650" y="-3173689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69;p14"/>
          <p:cNvSpPr txBox="1"/>
          <p:nvPr/>
        </p:nvSpPr>
        <p:spPr>
          <a:xfrm>
            <a:off x="1190149" y="242922"/>
            <a:ext cx="4951602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e programma svolto presso la scuola Giovanni XXIII</a:t>
            </a:r>
          </a:p>
        </p:txBody>
      </p:sp>
      <p:pic>
        <p:nvPicPr>
          <p:cNvPr id="16" name="Google Shape;71;p14"/>
          <p:cNvPicPr preferRelativeResize="0"/>
          <p:nvPr/>
        </p:nvPicPr>
        <p:blipFill rotWithShape="1">
          <a:blip r:embed="rId3">
            <a:alphaModFix/>
          </a:blip>
          <a:srcRect l="17892" t="16740" r="30940" b="23894"/>
          <a:stretch/>
        </p:blipFill>
        <p:spPr>
          <a:xfrm>
            <a:off x="7919784" y="-37302"/>
            <a:ext cx="1261842" cy="1227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05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489" y="445024"/>
            <a:ext cx="8617811" cy="59355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1700" y="1470815"/>
            <a:ext cx="8520600" cy="3416400"/>
          </a:xfrm>
        </p:spPr>
        <p:txBody>
          <a:bodyPr/>
          <a:lstStyle/>
          <a:p>
            <a:pPr algn="just"/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Implementazione dell’orto delle aromatiche ‘</a:t>
            </a:r>
            <a:r>
              <a:rPr 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audato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si’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della Parrocchia (voluto fortemente dalla dott.ssa Garozzo) con 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mpianto dell’orto stagionale. </a:t>
            </a:r>
          </a:p>
          <a:p>
            <a:pPr algn="just"/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Visita dei bambini della parrocchia a conclusione delle attività di catechismo </a:t>
            </a:r>
          </a:p>
          <a:p>
            <a:pPr algn="just"/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Visita di quattro classi della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scuola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Istituto Comprensivo ‘Galileo Galilei’ plesso Ferretti a conclusione di un PON.</a:t>
            </a:r>
          </a:p>
          <a:p>
            <a:pPr marL="114300" indent="0" algn="just">
              <a:buNone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Temi trattati: le piante esseri viventi, il suolo, la stagionalità, le piante e l’ambiente. 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Google Shape;68;p14"/>
          <p:cNvSpPr/>
          <p:nvPr/>
        </p:nvSpPr>
        <p:spPr>
          <a:xfrm rot="-5400000">
            <a:off x="3990832" y="-3947784"/>
            <a:ext cx="1180500" cy="9144001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69;p14"/>
          <p:cNvSpPr txBox="1"/>
          <p:nvPr/>
        </p:nvSpPr>
        <p:spPr>
          <a:xfrm>
            <a:off x="1340449" y="188676"/>
            <a:ext cx="5150611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presso la parrocchia  ‘Cuore Immacolato di Maria</a:t>
            </a:r>
          </a:p>
        </p:txBody>
      </p:sp>
      <p:pic>
        <p:nvPicPr>
          <p:cNvPr id="10" name="Google Shape;71;p14"/>
          <p:cNvPicPr preferRelativeResize="0"/>
          <p:nvPr/>
        </p:nvPicPr>
        <p:blipFill rotWithShape="1">
          <a:blip r:embed="rId2">
            <a:alphaModFix/>
          </a:blip>
          <a:srcRect l="17892" t="16740" r="30940" b="23894"/>
          <a:stretch/>
        </p:blipFill>
        <p:spPr>
          <a:xfrm>
            <a:off x="7891242" y="-22346"/>
            <a:ext cx="1261842" cy="119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3" y="3861525"/>
            <a:ext cx="1061025" cy="1414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205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1340500" y="290075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del </a:t>
            </a:r>
            <a:r>
              <a:rPr lang="it-IT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progetto</a:t>
            </a:r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0" y="3728800"/>
            <a:ext cx="1061025" cy="14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4">
            <a:alphaModFix/>
          </a:blip>
          <a:srcRect l="17892" t="16740" r="30940" b="23894"/>
          <a:stretch/>
        </p:blipFill>
        <p:spPr>
          <a:xfrm>
            <a:off x="7882158" y="0"/>
            <a:ext cx="1261842" cy="122734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/>
        </p:nvSpPr>
        <p:spPr>
          <a:xfrm>
            <a:off x="1080254" y="1180475"/>
            <a:ext cx="7442100" cy="4364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>
              <a:lnSpc>
                <a:spcPct val="115000"/>
              </a:lnSpc>
            </a:pPr>
            <a:endParaRPr lang="it-IT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Animazione </a:t>
            </a:r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territorio e coordinamento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soggetto attuatore: </a:t>
            </a:r>
            <a:r>
              <a:rPr lang="it-IT" sz="1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</a:t>
            </a:r>
            <a:r>
              <a:rPr lang="it-IT" sz="12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Fondazione ‘Citta del Fanciullo’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Costituzione del Gruppo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Operativo, coordinamento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delle fasi progettuali ed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monitoraggio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delle azioni di progetto, gestione segretariale e rendicontazione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amministrativa, attività di divulgazione </a:t>
            </a: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endParaRPr lang="it-IT" sz="1200" b="1" dirty="0" smtClean="0">
              <a:solidFill>
                <a:srgbClr val="43434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b="1" dirty="0" smtClean="0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it-IT" sz="1200" b="1" dirty="0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Creazione di diversi orti sociali condivisi in grado di fornire produzioni altamente ecosostenibili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Soggetti attuatori: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-cooperativa sociale </a:t>
            </a:r>
            <a:r>
              <a:rPr lang="it-IT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‘La Roccia’,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-parrocchia </a:t>
            </a:r>
            <a:r>
              <a:rPr lang="it-IT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‘Cuore Immacolato di Maria’,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-due degli istituti scolastici partecipanti</a:t>
            </a:r>
            <a:r>
              <a:rPr lang="it-IT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Istituto </a:t>
            </a:r>
            <a:r>
              <a:rPr lang="it-IT" sz="1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scolastico comprensivo </a:t>
            </a:r>
            <a:r>
              <a:rPr lang="it-IT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statale "L. Vigo Fuccio-M. La Spina”; Istituto scolastico comprensivo statale: ”Giovanni XXIII”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 ultimi usufruiranno inoltre dei percorsi esperienziali di cui al punto 3. </a:t>
            </a:r>
          </a:p>
          <a:p>
            <a:pPr algn="just">
              <a:lnSpc>
                <a:spcPct val="115000"/>
              </a:lnSpc>
            </a:pPr>
            <a:endParaRPr lang="it-IT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Tutti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operatori degli orti verranno formati alla gestione del verde e di orti sostenibili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condivisi.</a:t>
            </a:r>
          </a:p>
          <a:p>
            <a:pPr algn="just">
              <a:lnSpc>
                <a:spcPct val="115000"/>
              </a:lnSpc>
            </a:pPr>
            <a:endParaRPr sz="1200" dirty="0">
              <a:solidFill>
                <a:srgbClr val="43434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rgbClr val="43434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46750" y="1227349"/>
            <a:ext cx="849730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Messa a </a:t>
            </a:r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punto </a:t>
            </a:r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percorsi esperienziali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grado di promuovere nei bambini e negli adolescenti, la conoscenza  delle produzioni di eccellenza del nostro territorio, del patrimonio culinario e delle tecniche agricole rispettose dell’ambiente e del territorio.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Soggetti attuatori:</a:t>
            </a:r>
          </a:p>
          <a:p>
            <a:pPr marL="214313" indent="-214313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società cooperativa sociale</a:t>
            </a:r>
            <a:r>
              <a:rPr lang="it-IT" sz="12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‘La Roccia’: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-percorso  esperienziale con gli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animali,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colture ortive e aromatiche,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-preparazione del pane</a:t>
            </a:r>
          </a:p>
          <a:p>
            <a:pPr marL="214313" indent="-214313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azienda agricola </a:t>
            </a:r>
            <a:r>
              <a:rPr lang="it-IT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‘Samperi’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(viaggio nel mondo delle api)</a:t>
            </a:r>
          </a:p>
          <a:p>
            <a:pPr algn="just">
              <a:lnSpc>
                <a:spcPct val="115000"/>
              </a:lnSpc>
            </a:pPr>
            <a:endParaRPr lang="it-IT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Formazione degli operatori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Soggetto attuatore: </a:t>
            </a:r>
            <a:r>
              <a:rPr lang="it-IT" sz="12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cooperativa sociale ‘</a:t>
            </a:r>
            <a:r>
              <a:rPr lang="it-IT" sz="1200" dirty="0" err="1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</a:t>
            </a:r>
            <a:r>
              <a:rPr lang="it-IT" sz="12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-Etica</a:t>
            </a:r>
            <a:r>
              <a:rPr lang="it-IT" sz="1200" dirty="0" smtClean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>
              <a:lnSpc>
                <a:spcPct val="115000"/>
              </a:lnSpc>
            </a:pP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Grazie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alla sua consolidata esperienza nel settore dell’educazione ambientale e delle visite aziendali provvederà a fornire formazione ai tutor aziendali che accompagneranno i ragazzi e sussidi in formato elettronico. </a:t>
            </a:r>
          </a:p>
        </p:txBody>
      </p:sp>
      <p:sp>
        <p:nvSpPr>
          <p:cNvPr id="3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69;p14"/>
          <p:cNvSpPr txBox="1"/>
          <p:nvPr/>
        </p:nvSpPr>
        <p:spPr>
          <a:xfrm>
            <a:off x="1340500" y="290075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del </a:t>
            </a:r>
            <a:r>
              <a:rPr lang="it-IT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progetto</a:t>
            </a:r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Google Shape;7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75" y="3955055"/>
            <a:ext cx="646675" cy="1188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71;p14"/>
          <p:cNvPicPr preferRelativeResize="0"/>
          <p:nvPr/>
        </p:nvPicPr>
        <p:blipFill rotWithShape="1">
          <a:blip r:embed="rId3">
            <a:alphaModFix/>
          </a:blip>
          <a:srcRect l="17892" t="16740" r="30940" b="23894"/>
          <a:stretch/>
        </p:blipFill>
        <p:spPr>
          <a:xfrm>
            <a:off x="7882208" y="0"/>
            <a:ext cx="1261842" cy="1227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76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15297" y="1348336"/>
            <a:ext cx="8428703" cy="3330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 </a:t>
            </a:r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Accompagnamento alla creazione di una scuola di cucina e di un laboratorio del gusto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Soggetto attuatore: </a:t>
            </a:r>
            <a:r>
              <a:rPr lang="it-IT" sz="1200" dirty="0" smtClean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Cooperativa </a:t>
            </a:r>
            <a:r>
              <a:rPr lang="it-IT" sz="12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sociale ‘La Roccia’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>
              <a:lnSpc>
                <a:spcPct val="115000"/>
              </a:lnSpc>
            </a:pP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cooperativa offrirà ai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ragazzi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 Istituto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d’Istruzione Superiore "Gulli e Pennisi’’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ai turisti un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itinerario esperienziale nei prodotti tipici d’eccellenza e nella cucina tradizionale del territorio.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Attraverso i laboratori del gusto e la preparazione di piatti tipici, saranno trasmesse nozioni sulla corretta educazione alimentare,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conoscenza e il gusto dei prodotti agricoli d’eccellenza utilizzando prodotti da agricoltura sostenibile realizzati dalla rete degli orti descritta in precedenza. </a:t>
            </a:r>
          </a:p>
          <a:p>
            <a:pPr algn="just">
              <a:lnSpc>
                <a:spcPct val="115000"/>
              </a:lnSpc>
            </a:pPr>
            <a:endParaRPr lang="it-IT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6) </a:t>
            </a:r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Formazione </a:t>
            </a: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Soggetto attuatore: </a:t>
            </a:r>
            <a:r>
              <a:rPr lang="it-IT" sz="1200" dirty="0" err="1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CNR-’Istituto</a:t>
            </a:r>
            <a:r>
              <a:rPr lang="it-IT" sz="12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la </a:t>
            </a:r>
            <a:r>
              <a:rPr lang="it-IT" sz="1200" dirty="0" err="1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BioEconomia</a:t>
            </a:r>
            <a:r>
              <a:rPr lang="it-IT" sz="12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it-IT" sz="12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formazione teorico- pratico sulle tecniche di agricoltura sostenibile e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biologica e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sicurezza sul lavoro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rivolto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agli operatori degli orti sociali.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Docenti: agricoltori anziani, ricercatori e tecnici. 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L’attività di formazione mirerà anche ad accompagnare la costituzione di una piccola cooperativa di lavoro che fornirà servizi manutenzione ecosostenibile degli spazi verdi a tutti gli operatori della rete ma anche, in futuro,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territorio</a:t>
            </a:r>
            <a:r>
              <a:rPr lang="it-IT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69;p14"/>
          <p:cNvSpPr txBox="1"/>
          <p:nvPr/>
        </p:nvSpPr>
        <p:spPr>
          <a:xfrm>
            <a:off x="1340500" y="290075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del </a:t>
            </a:r>
            <a:r>
              <a:rPr lang="it-IT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progetto</a:t>
            </a:r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Google Shape;7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46850" y="4043741"/>
            <a:ext cx="715297" cy="1080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1;p14"/>
          <p:cNvPicPr preferRelativeResize="0"/>
          <p:nvPr/>
        </p:nvPicPr>
        <p:blipFill rotWithShape="1">
          <a:blip r:embed="rId3">
            <a:alphaModFix/>
          </a:blip>
          <a:srcRect l="17892" t="16740" r="30940" b="23894"/>
          <a:stretch/>
        </p:blipFill>
        <p:spPr>
          <a:xfrm>
            <a:off x="6548825" y="-23450"/>
            <a:ext cx="1261842" cy="1227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257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73163" y="1227324"/>
            <a:ext cx="7858125" cy="3045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it-IT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6) Azione di divulgazione</a:t>
            </a:r>
          </a:p>
          <a:p>
            <a:pPr algn="just">
              <a:lnSpc>
                <a:spcPct val="115000"/>
              </a:lnSpc>
            </a:pPr>
            <a:endParaRPr lang="it-IT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Soggetti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attuatori:</a:t>
            </a:r>
          </a:p>
          <a:p>
            <a:pPr marL="257175" indent="-257175" algn="just">
              <a:lnSpc>
                <a:spcPct val="115000"/>
              </a:lnSpc>
              <a:buFont typeface="Symbol" panose="05050102010706020507" pitchFamily="18" charset="2"/>
              <a:buChar char="-"/>
            </a:pPr>
            <a:r>
              <a:rPr lang="it-IT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Fondazione</a:t>
            </a:r>
            <a:r>
              <a:rPr lang="it-IT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 occuperà della realizzazione, della gestione social e dei materiali video. </a:t>
            </a:r>
          </a:p>
          <a:p>
            <a:pPr marL="257175" indent="-257175" algn="just">
              <a:lnSpc>
                <a:spcPct val="115000"/>
              </a:lnSpc>
              <a:buFont typeface="Symbol" panose="05050102010706020507" pitchFamily="18" charset="2"/>
              <a:buChar char="-"/>
            </a:pPr>
            <a:r>
              <a:rPr lang="it-IT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Rete fattorie sociali Sicilia:</a:t>
            </a:r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attiverà la programmazione di 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convegni </a:t>
            </a:r>
            <a:r>
              <a:rPr lang="it-IT" dirty="0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divulgativi per agricoltori, studenti e consumatori della durata di una giornata in collaborazione con le aziende e le associazioni che aderiscono alla </a:t>
            </a:r>
            <a:r>
              <a:rPr lang="it-IT" dirty="0" smtClean="0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rete. Divulgazione </a:t>
            </a:r>
            <a:r>
              <a:rPr lang="it-IT" dirty="0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nei vari canali social dell'associazione (sito, </a:t>
            </a:r>
            <a:r>
              <a:rPr lang="it-IT" dirty="0" err="1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Facebook</a:t>
            </a:r>
            <a:r>
              <a:rPr lang="it-IT" dirty="0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dirty="0" err="1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Instagram</a:t>
            </a:r>
            <a:r>
              <a:rPr lang="it-IT" dirty="0">
                <a:solidFill>
                  <a:srgbClr val="4343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r>
              <a:rPr lang="it-IT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7175" indent="-257175" algn="just">
              <a:lnSpc>
                <a:spcPct val="115000"/>
              </a:lnSpc>
              <a:buFont typeface="Symbol" panose="05050102010706020507" pitchFamily="18" charset="2"/>
              <a:buChar char="-"/>
            </a:pPr>
            <a:r>
              <a:rPr lang="it-IT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Voce dello Ionio:</a:t>
            </a:r>
            <a:r>
              <a:rPr lang="it-IT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seguirà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realizzazione di articoli divulgativi finalizzati alla conoscenza dell’iniziativa ed a creare consapevolezza sul ruolo degli orti sociali condivisi. </a:t>
            </a:r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Altre organizzazioni di supporto contribuiranno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azioni di divulgazione (Caritas diocesana, scout </a:t>
            </a:r>
            <a:r>
              <a:rPr 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</p:txBody>
      </p:sp>
      <p:sp>
        <p:nvSpPr>
          <p:cNvPr id="3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69;p14"/>
          <p:cNvSpPr txBox="1"/>
          <p:nvPr/>
        </p:nvSpPr>
        <p:spPr>
          <a:xfrm>
            <a:off x="1340500" y="290075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del </a:t>
            </a:r>
            <a:r>
              <a:rPr lang="it-IT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progetto</a:t>
            </a:r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Google Shape;7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728800"/>
            <a:ext cx="1061025" cy="14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1;p14"/>
          <p:cNvPicPr preferRelativeResize="0"/>
          <p:nvPr/>
        </p:nvPicPr>
        <p:blipFill rotWithShape="1">
          <a:blip r:embed="rId3">
            <a:alphaModFix/>
          </a:blip>
          <a:srcRect l="17892" t="16740" r="30940" b="23894"/>
          <a:stretch/>
        </p:blipFill>
        <p:spPr>
          <a:xfrm>
            <a:off x="7881584" y="0"/>
            <a:ext cx="1261842" cy="1227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72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653919"/>
              </p:ext>
            </p:extLst>
          </p:nvPr>
        </p:nvGraphicFramePr>
        <p:xfrm>
          <a:off x="1340499" y="1414380"/>
          <a:ext cx="6470167" cy="3576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2529"/>
                <a:gridCol w="2229297"/>
                <a:gridCol w="2148341"/>
              </a:tblGrid>
              <a:tr h="18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Nome partner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Competenze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Attività</a:t>
                      </a:r>
                    </a:p>
                  </a:txBody>
                  <a:tcPr marL="7340" marR="7340" marT="7340" marB="7340"/>
                </a:tc>
              </a:tr>
              <a:tr h="563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Fondazione ‘Città del Fanciullo’</a:t>
                      </a: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Capofila, coordinamento delle attività e attività di divulgazione</a:t>
                      </a: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340" marR="7340" marT="7340" marB="7340"/>
                </a:tc>
              </a:tr>
              <a:tr h="1352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Rete fattorie sociali Sicilia 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 Fattorie Sociali sono imprese agricole e cooperative sociali che offrono servizi culturali, educativi, assistenziali, formativi e di inserimento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socio-lavorativo per soggetti deboli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Organizzazione di n.2 convegni divulgativi.  Divulgazione dei risultati raggiunti nell’ambito del progetto nei vari canali social dell'associazione (sito, </a:t>
                      </a:r>
                      <a:r>
                        <a:rPr lang="it-IT" sz="1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Facebook</a:t>
                      </a: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it-IT" sz="1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Instagram</a:t>
                      </a: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340" marR="7340" marT="7340" marB="7340"/>
                </a:tc>
              </a:tr>
              <a:tr h="6573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Comune</a:t>
                      </a:r>
                      <a:r>
                        <a:rPr lang="it-IT" sz="11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Acireale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/>
                </a:tc>
              </a:tr>
              <a:tr h="6573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1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Comune di Aci Sant’Antonio</a:t>
                      </a:r>
                      <a:endParaRPr lang="it-IT" sz="11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/>
                </a:tc>
              </a:tr>
            </a:tbl>
          </a:graphicData>
        </a:graphic>
      </p:graphicFrame>
      <p:sp>
        <p:nvSpPr>
          <p:cNvPr id="3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69;p14"/>
          <p:cNvSpPr txBox="1"/>
          <p:nvPr/>
        </p:nvSpPr>
        <p:spPr>
          <a:xfrm>
            <a:off x="1340500" y="290075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partner</a:t>
            </a:r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Google Shape;7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728800"/>
            <a:ext cx="1061025" cy="14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1;p14"/>
          <p:cNvPicPr preferRelativeResize="0"/>
          <p:nvPr/>
        </p:nvPicPr>
        <p:blipFill rotWithShape="1">
          <a:blip r:embed="rId3">
            <a:alphaModFix/>
          </a:blip>
          <a:srcRect l="17892" t="16740" r="30940" b="23894"/>
          <a:stretch/>
        </p:blipFill>
        <p:spPr>
          <a:xfrm>
            <a:off x="6548825" y="-23450"/>
            <a:ext cx="1261842" cy="1227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066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/>
          </p:nvPr>
        </p:nvGraphicFramePr>
        <p:xfrm>
          <a:off x="1449531" y="1262555"/>
          <a:ext cx="5865669" cy="3535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442"/>
                <a:gridCol w="2004413"/>
                <a:gridCol w="1979814"/>
              </a:tblGrid>
              <a:tr h="391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Nome partner</a:t>
                      </a:r>
                      <a:endParaRPr lang="it-IT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Competenze</a:t>
                      </a:r>
                      <a:endParaRPr lang="it-IT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Attività</a:t>
                      </a:r>
                      <a:endParaRPr lang="it-IT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Società cooperativa sociale ‘ La Roccia’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Attività sociali con soggetti svantaggiati di diversa età (bambini e donne vittime di violenza)e provenienza (immigrati) 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Gestione visite delle scuole  presso l’azienda, manutenzione dei diversi orti, scuola di cucina.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Impresa agricola Davide Samperi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Apicoltura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Gestione visite presso l’azienda, laboratorio del gusto del miele 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Parrocchia</a:t>
                      </a:r>
                      <a:r>
                        <a:rPr lang="it-IT" sz="11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‘Cuore </a:t>
                      </a: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Immacolato di Maria’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Attività pastorale e di  promozione sociale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Allestimento di un nuovo orto con finalità di socializzazione per giovani e anziani.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Energ</a:t>
                      </a: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-etica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attività sociali con soggetti svantaggiati (ragazzi autistici), gestione terreni confiscati con metodi ecosostenibili, gestione visite </a:t>
                      </a: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aziendali (1000 visite nel 2019) </a:t>
                      </a: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Formazione </a:t>
                      </a: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 affiancamento dei </a:t>
                      </a: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tutor aziendali addetti alla guida ai percorsi esperienziali all’interno dell’azienda. </a:t>
                      </a:r>
                    </a:p>
                  </a:txBody>
                  <a:tcPr marL="7340" marR="7340" marT="7340" marB="73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272885" y="353291"/>
            <a:ext cx="6042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partecipanti</a:t>
            </a:r>
          </a:p>
        </p:txBody>
      </p:sp>
      <p:sp>
        <p:nvSpPr>
          <p:cNvPr id="4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9;p14"/>
          <p:cNvSpPr txBox="1"/>
          <p:nvPr/>
        </p:nvSpPr>
        <p:spPr>
          <a:xfrm>
            <a:off x="1272885" y="293716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partner </a:t>
            </a:r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Google Shape;7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728800"/>
            <a:ext cx="1061025" cy="14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71;p14"/>
          <p:cNvPicPr preferRelativeResize="0"/>
          <p:nvPr/>
        </p:nvPicPr>
        <p:blipFill rotWithShape="1">
          <a:blip r:embed="rId3">
            <a:alphaModFix/>
          </a:blip>
          <a:srcRect l="17892" t="16740" r="30940" b="23894"/>
          <a:stretch/>
        </p:blipFill>
        <p:spPr>
          <a:xfrm>
            <a:off x="7946994" y="-23450"/>
            <a:ext cx="1261842" cy="1227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705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/>
          </p:nvPr>
        </p:nvGraphicFramePr>
        <p:xfrm>
          <a:off x="820882" y="10141527"/>
          <a:ext cx="4410943" cy="4033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798"/>
                <a:gridCol w="1126935"/>
                <a:gridCol w="1113105"/>
                <a:gridCol w="1113105"/>
              </a:tblGrid>
              <a:tr h="744422"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 marL="7340" marR="7340" marT="7340" marB="7340"/>
                </a:tc>
              </a:tr>
              <a:tr h="755216"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 marL="7340" marR="7340" marT="7340" marB="7340"/>
                </a:tc>
              </a:tr>
              <a:tr h="541871"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</a:tr>
              <a:tr h="755216"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</a:tr>
              <a:tr h="1237118"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 marL="7340" marR="7340" marT="7340" marB="7340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97448"/>
              </p:ext>
            </p:extLst>
          </p:nvPr>
        </p:nvGraphicFramePr>
        <p:xfrm>
          <a:off x="1244905" y="1350150"/>
          <a:ext cx="6224531" cy="3793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0264"/>
                <a:gridCol w="2125173"/>
                <a:gridCol w="2099094"/>
              </a:tblGrid>
              <a:tr h="226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Nome partner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Competenze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Attività</a:t>
                      </a:r>
                    </a:p>
                  </a:txBody>
                  <a:tcPr marL="7340" marR="7340" marT="7340" marB="7340"/>
                </a:tc>
              </a:tr>
              <a:tr h="688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Ist.scolastico.comprensivo</a:t>
                      </a: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statale  "L. Vigo Fuccio-M. La Spina”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 scolastico comprensivo di scuola dell’infanzia, scuola primaria e scuola secondaria di I grado.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Consolidamento dell’orto della scuola e partecipazione alle visite didattiche presso le aziende.</a:t>
                      </a:r>
                    </a:p>
                  </a:txBody>
                  <a:tcPr marL="7340" marR="7340" marT="7340" marB="7340"/>
                </a:tc>
              </a:tr>
              <a:tr h="688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 scolastico comprensivo </a:t>
                      </a: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statale ”</a:t>
                      </a: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Giovanni XXIII”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 scolastico comprensivo di scuola dell’infanzia, scuola primaria e scuola secondaria di I grado.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Allestimento di un nuovo orto della scuola e partecipazione alle visite didattiche presso le aziende.</a:t>
                      </a:r>
                    </a:p>
                  </a:txBody>
                  <a:tcPr marL="7340" marR="7340" marT="7340" marB="7340"/>
                </a:tc>
              </a:tr>
              <a:tr h="688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 d’Istruzione Superiore "Gulli e Pennisi"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Attività di formazione per gli studenti della scuola secondaria di II grado.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Partecipazione ai seminari  di educazione alimentare ed ambientale, laboratori del </a:t>
                      </a:r>
                      <a:r>
                        <a:rPr lang="it-IT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gusto. </a:t>
                      </a:r>
                      <a:endParaRPr lang="it-IT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40" marR="7340" marT="7340" marB="7340"/>
                </a:tc>
              </a:tr>
              <a:tr h="13068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Consiglio Nazionale delle Ricerche-Istituto per la </a:t>
                      </a:r>
                      <a:r>
                        <a:rPr lang="it-IT" sz="1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BioEconomia</a:t>
                      </a: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(IBE) 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Attività di ricerca e di divulgazione</a:t>
                      </a:r>
                    </a:p>
                  </a:txBody>
                  <a:tcPr marL="7340" marR="7340" marT="7340" marB="7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Progettazione e gestione dei corsi di agricoltura sostenibile. Gestione seminari  di educazione alimentare ed ambientale presso il Liceo Gulli e Pennisi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340" marR="7340" marT="7340" marB="7340"/>
                </a:tc>
              </a:tr>
            </a:tbl>
          </a:graphicData>
        </a:graphic>
      </p:graphicFrame>
      <p:sp>
        <p:nvSpPr>
          <p:cNvPr id="4" name="Google Shape;67;p14"/>
          <p:cNvSpPr/>
          <p:nvPr/>
        </p:nvSpPr>
        <p:spPr>
          <a:xfrm>
            <a:off x="46850" y="-25"/>
            <a:ext cx="9097200" cy="11805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68;p14"/>
          <p:cNvSpPr/>
          <p:nvPr/>
        </p:nvSpPr>
        <p:spPr>
          <a:xfrm rot="-5400000">
            <a:off x="3208875" y="-3208825"/>
            <a:ext cx="1180500" cy="7598100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9;p14"/>
          <p:cNvSpPr txBox="1"/>
          <p:nvPr/>
        </p:nvSpPr>
        <p:spPr>
          <a:xfrm>
            <a:off x="1340500" y="290075"/>
            <a:ext cx="46509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partner </a:t>
            </a:r>
          </a:p>
        </p:txBody>
      </p:sp>
      <p:pic>
        <p:nvPicPr>
          <p:cNvPr id="8" name="Google Shape;7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728800"/>
            <a:ext cx="1061025" cy="14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71;p14"/>
          <p:cNvPicPr preferRelativeResize="0"/>
          <p:nvPr/>
        </p:nvPicPr>
        <p:blipFill rotWithShape="1">
          <a:blip r:embed="rId3">
            <a:alphaModFix/>
          </a:blip>
          <a:srcRect l="17892" t="16740" r="30940" b="23894"/>
          <a:stretch/>
        </p:blipFill>
        <p:spPr>
          <a:xfrm>
            <a:off x="7882158" y="-26"/>
            <a:ext cx="1261842" cy="1227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974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489" y="445024"/>
            <a:ext cx="8617811" cy="59355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8" name="Google Shape;68;p14"/>
          <p:cNvSpPr/>
          <p:nvPr/>
        </p:nvSpPr>
        <p:spPr>
          <a:xfrm rot="-5400000">
            <a:off x="3990832" y="-3947784"/>
            <a:ext cx="1180500" cy="9144001"/>
          </a:xfrm>
          <a:prstGeom prst="teardrop">
            <a:avLst>
              <a:gd name="adj" fmla="val 99834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69;p14"/>
          <p:cNvSpPr txBox="1"/>
          <p:nvPr/>
        </p:nvSpPr>
        <p:spPr>
          <a:xfrm>
            <a:off x="1340449" y="188676"/>
            <a:ext cx="5478992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L’Istituto per la </a:t>
            </a:r>
            <a:r>
              <a:rPr lang="it-IT" sz="20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BioEconomia</a:t>
            </a:r>
            <a:r>
              <a:rPr lang="it-IT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Consiglio Nazionale delle Ricerche (CNR)</a:t>
            </a:r>
            <a:endParaRPr lang="it-IT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Google Shape;71;p14"/>
          <p:cNvPicPr preferRelativeResize="0"/>
          <p:nvPr/>
        </p:nvPicPr>
        <p:blipFill rotWithShape="1">
          <a:blip r:embed="rId2">
            <a:alphaModFix/>
          </a:blip>
          <a:srcRect l="17892" t="16740" r="30940" b="23894"/>
          <a:stretch/>
        </p:blipFill>
        <p:spPr>
          <a:xfrm>
            <a:off x="7891242" y="-22346"/>
            <a:ext cx="1261842" cy="119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3" y="3861525"/>
            <a:ext cx="1061025" cy="141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ttangolo 3"/>
          <p:cNvSpPr/>
          <p:nvPr/>
        </p:nvSpPr>
        <p:spPr>
          <a:xfrm>
            <a:off x="773000" y="1573804"/>
            <a:ext cx="7853328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>
              <a:lnSpc>
                <a:spcPct val="115000"/>
              </a:lnSpc>
              <a:buClr>
                <a:schemeClr val="dk2"/>
              </a:buClr>
              <a:buSzPts val="1800"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it-IT" altLang="it-IT" dirty="0" err="1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</a:t>
            </a: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-Economia: tutte le attività  che utilizzano </a:t>
            </a:r>
            <a:r>
              <a:rPr lang="it-IT" altLang="it-IT" dirty="0" err="1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</a:t>
            </a: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-risorse rinnovabili della biosfera terrestre per produrre alimenti, materiali ed energia. Ha una forte valenza multidisciplinare.</a:t>
            </a:r>
          </a:p>
          <a:p>
            <a:pPr marL="114300">
              <a:lnSpc>
                <a:spcPct val="115000"/>
              </a:lnSpc>
              <a:buClr>
                <a:schemeClr val="dk2"/>
              </a:buClr>
              <a:buSzPts val="1800"/>
            </a:pPr>
            <a:r>
              <a:rPr lang="it-IT" altLang="it-IT" dirty="0" smtClean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</a:t>
            </a: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ricerca:</a:t>
            </a:r>
          </a:p>
          <a:p>
            <a:pPr marL="457200" indent="-342900">
              <a:lnSpc>
                <a:spcPct val="115000"/>
              </a:lnSpc>
              <a:buClr>
                <a:schemeClr val="dk2"/>
              </a:buClr>
              <a:buSzPts val="1800"/>
              <a:buFont typeface="Arial"/>
              <a:buChar char="●"/>
              <a:defRPr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produzione primaria e biodiversità;</a:t>
            </a:r>
          </a:p>
          <a:p>
            <a:pPr marL="457200" indent="-342900">
              <a:lnSpc>
                <a:spcPct val="115000"/>
              </a:lnSpc>
              <a:buClr>
                <a:schemeClr val="dk2"/>
              </a:buClr>
              <a:buSzPts val="1800"/>
              <a:buFont typeface="Arial"/>
              <a:buChar char="●"/>
              <a:defRPr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tecnologia del legno e derivati;</a:t>
            </a:r>
          </a:p>
          <a:p>
            <a:pPr marL="457200" indent="-342900">
              <a:lnSpc>
                <a:spcPct val="115000"/>
              </a:lnSpc>
              <a:buClr>
                <a:schemeClr val="dk2"/>
              </a:buClr>
              <a:buSzPts val="1800"/>
              <a:buFont typeface="Arial"/>
              <a:buChar char="●"/>
              <a:defRPr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utilizzazioni, meccanizzazione agroforestale e biomasse legnose;</a:t>
            </a:r>
          </a:p>
          <a:p>
            <a:pPr marL="457200" indent="-342900">
              <a:lnSpc>
                <a:spcPct val="115000"/>
              </a:lnSpc>
              <a:buClr>
                <a:schemeClr val="dk2"/>
              </a:buClr>
              <a:buSzPts val="1800"/>
              <a:buFont typeface="Arial"/>
              <a:buChar char="●"/>
              <a:defRPr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clima, meteorologia e oceanografia;</a:t>
            </a:r>
          </a:p>
          <a:p>
            <a:pPr marL="457200" indent="-342900">
              <a:lnSpc>
                <a:spcPct val="115000"/>
              </a:lnSpc>
              <a:buClr>
                <a:schemeClr val="dk2"/>
              </a:buClr>
              <a:buSzPts val="1800"/>
              <a:buFont typeface="Arial"/>
              <a:buChar char="●"/>
              <a:defRPr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rafforzamento della resilienza e supporto alla mitigazione dei cambiamenti climatici;</a:t>
            </a:r>
          </a:p>
          <a:p>
            <a:pPr marL="457200" indent="-342900">
              <a:lnSpc>
                <a:spcPct val="115000"/>
              </a:lnSpc>
              <a:buClr>
                <a:schemeClr val="dk2"/>
              </a:buClr>
              <a:buSzPts val="1800"/>
              <a:buFont typeface="Arial"/>
              <a:buChar char="●"/>
              <a:defRPr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biotecnologie, bioenergie, tecnologie di processo e di prodotto;</a:t>
            </a:r>
          </a:p>
          <a:p>
            <a:pPr marL="457200" indent="-342900">
              <a:lnSpc>
                <a:spcPct val="115000"/>
              </a:lnSpc>
              <a:buClr>
                <a:schemeClr val="dk2"/>
              </a:buClr>
              <a:buSzPts val="1800"/>
              <a:buFont typeface="Arial"/>
              <a:buChar char="●"/>
              <a:defRPr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aumento della la sostenibilità ambientale e l’uso delle risorse in agricoltura, servizi </a:t>
            </a:r>
            <a:r>
              <a:rPr lang="it-IT" altLang="it-IT" dirty="0" err="1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ecosistemici</a:t>
            </a: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342900">
              <a:lnSpc>
                <a:spcPct val="115000"/>
              </a:lnSpc>
              <a:buClr>
                <a:schemeClr val="dk2"/>
              </a:buClr>
              <a:buSzPts val="1800"/>
              <a:buFont typeface="Arial"/>
              <a:buChar char="●"/>
              <a:defRPr/>
            </a:pPr>
            <a:r>
              <a:rPr lang="it-IT" altLang="it-IT" dirty="0">
                <a:solidFill>
                  <a:schemeClr val="dk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didattica (Innovativa), formazione, divulgazione (terza missione</a:t>
            </a:r>
            <a:r>
              <a:rPr lang="it-IT" altLang="it-IT" dirty="0">
                <a:solidFill>
                  <a:schemeClr val="dk2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07915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1335</Words>
  <Application>Microsoft Office PowerPoint</Application>
  <PresentationFormat>Presentazione su schermo (16:9)</PresentationFormat>
  <Paragraphs>137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Symbol</vt:lpstr>
      <vt:lpstr>Tahoma</vt:lpstr>
      <vt:lpstr>Wingdings</vt:lpstr>
      <vt:lpstr>Simple Light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valeriacavallaro</dc:creator>
  <cp:lastModifiedBy>Valeria Cavallaro</cp:lastModifiedBy>
  <cp:revision>45</cp:revision>
  <dcterms:modified xsi:type="dcterms:W3CDTF">2022-06-25T17:26:27Z</dcterms:modified>
</cp:coreProperties>
</file>